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18" r:id="rId1"/>
  </p:sldMasterIdLst>
  <p:notesMasterIdLst>
    <p:notesMasterId r:id="rId4"/>
  </p:notesMasterIdLst>
  <p:handoutMasterIdLst>
    <p:handoutMasterId r:id="rId5"/>
  </p:handoutMasterIdLst>
  <p:sldIdLst>
    <p:sldId id="260" r:id="rId2"/>
    <p:sldId id="258"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FF00"/>
    <a:srgbClr val="FFCCFF"/>
    <a:srgbClr val="FFFFFF"/>
    <a:srgbClr val="FFFF99"/>
    <a:srgbClr val="FFFF66"/>
    <a:srgbClr val="FF0066"/>
    <a:srgbClr val="C5D7E6"/>
    <a:srgbClr val="8DAECD"/>
    <a:srgbClr val="6987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424" autoAdjust="0"/>
  </p:normalViewPr>
  <p:slideViewPr>
    <p:cSldViewPr snapToGrid="0" showGuides="1">
      <p:cViewPr>
        <p:scale>
          <a:sx n="100" d="100"/>
          <a:sy n="100" d="100"/>
        </p:scale>
        <p:origin x="1128" y="72"/>
      </p:cViewPr>
      <p:guideLst>
        <p:guide orient="horz" pos="3120"/>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r>
              <a:rPr kumimoji="1" lang="ja-JP" altLang="en-US" smtClean="0"/>
              <a:t>令和３年５月１日発行</a:t>
            </a:r>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r>
              <a:rPr kumimoji="1" lang="en-US" altLang="ja-JP" smtClean="0"/>
              <a:t>2021/4/21</a:t>
            </a:r>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D150A37A-0BF4-4EA9-9C64-27D7CE168BFE}" type="slidenum">
              <a:rPr kumimoji="1" lang="ja-JP" altLang="en-US" smtClean="0"/>
              <a:t>‹#›</a:t>
            </a:fld>
            <a:endParaRPr kumimoji="1" lang="ja-JP" altLang="en-US"/>
          </a:p>
        </p:txBody>
      </p:sp>
    </p:spTree>
    <p:extLst>
      <p:ext uri="{BB962C8B-B14F-4D97-AF65-F5344CB8AC3E}">
        <p14:creationId xmlns:p14="http://schemas.microsoft.com/office/powerpoint/2010/main" val="19678890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r>
              <a:rPr kumimoji="1" lang="ja-JP" altLang="en-US" smtClean="0"/>
              <a:t>令和３年５月１日発行</a:t>
            </a:r>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r>
              <a:rPr kumimoji="1" lang="en-US" altLang="ja-JP" smtClean="0"/>
              <a:t>2021/4/21</a:t>
            </a:r>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BFDD48A-E102-4F2C-AB01-55BF7B66BC83}" type="slidenum">
              <a:rPr kumimoji="1" lang="ja-JP" altLang="en-US" smtClean="0"/>
              <a:t>‹#›</a:t>
            </a:fld>
            <a:endParaRPr kumimoji="1" lang="ja-JP" altLang="en-US"/>
          </a:p>
        </p:txBody>
      </p:sp>
    </p:spTree>
    <p:extLst>
      <p:ext uri="{BB962C8B-B14F-4D97-AF65-F5344CB8AC3E}">
        <p14:creationId xmlns:p14="http://schemas.microsoft.com/office/powerpoint/2010/main" val="426819003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636692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4321"/>
            <a:ext cx="5143500" cy="3448756"/>
          </a:xfrm>
        </p:spPr>
        <p:txBody>
          <a:bodyPr anchor="b">
            <a:normAutofit/>
          </a:bodyPr>
          <a:lstStyle>
            <a:lvl1pPr algn="ctr">
              <a:defRPr sz="337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normAutofit/>
          </a:bodyPr>
          <a:lstStyle>
            <a:lvl1pPr marL="0" indent="0" algn="ctr">
              <a:buNone/>
              <a:defRPr sz="1350">
                <a:solidFill>
                  <a:schemeClr val="tx1">
                    <a:lumMod val="75000"/>
                    <a:lumOff val="25000"/>
                  </a:schemeClr>
                </a:solidFill>
              </a:defRPr>
            </a:lvl1pPr>
            <a:lvl2pPr marL="257175" indent="0" algn="ctr">
              <a:buNone/>
              <a:defRPr sz="1575"/>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41064281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2192175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0523"/>
            <a:ext cx="1478756" cy="8394877"/>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71487" y="520523"/>
            <a:ext cx="4350544" cy="839487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280441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24410472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73500"/>
            <a:ext cx="5915025" cy="4118412"/>
          </a:xfrm>
        </p:spPr>
        <p:txBody>
          <a:bodyPr anchor="b">
            <a:normAutofit/>
          </a:bodyPr>
          <a:lstStyle>
            <a:lvl1pPr>
              <a:defRPr sz="3375"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576026"/>
            <a:ext cx="5915025" cy="2166937"/>
          </a:xfrm>
        </p:spPr>
        <p:txBody>
          <a:bodyPr anchor="t">
            <a:normAutofit/>
          </a:bodyPr>
          <a:lstStyle>
            <a:lvl1pPr marL="0" indent="0">
              <a:buNone/>
              <a:defRPr sz="1350">
                <a:solidFill>
                  <a:schemeClr val="tx1">
                    <a:lumMod val="75000"/>
                    <a:lumOff val="2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4255345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5384" y="2641601"/>
            <a:ext cx="2914650" cy="62852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41601"/>
            <a:ext cx="2914650" cy="62852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106436193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5384" y="2429340"/>
            <a:ext cx="2900363" cy="1192676"/>
          </a:xfrm>
        </p:spPr>
        <p:txBody>
          <a:bodyPr anchor="b">
            <a:normAutofit/>
          </a:bodyP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smtClean="0"/>
              <a:t>マスター テキストの書式設定</a:t>
            </a:r>
          </a:p>
        </p:txBody>
      </p:sp>
      <p:sp>
        <p:nvSpPr>
          <p:cNvPr id="4" name="Content Placeholder 3"/>
          <p:cNvSpPr>
            <a:spLocks noGrp="1"/>
          </p:cNvSpPr>
          <p:nvPr>
            <p:ph sz="half" idx="2"/>
          </p:nvPr>
        </p:nvSpPr>
        <p:spPr>
          <a:xfrm>
            <a:off x="475384" y="3622017"/>
            <a:ext cx="2900363" cy="531631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9340"/>
            <a:ext cx="2914651" cy="1192675"/>
          </a:xfrm>
        </p:spPr>
        <p:txBody>
          <a:bodyPr anchor="b"/>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22017"/>
            <a:ext cx="2914651" cy="531631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5743480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74586032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8752356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1"/>
            <a:ext cx="2211705" cy="2311396"/>
          </a:xfrm>
        </p:spPr>
        <p:txBody>
          <a:bodyPr anchor="b">
            <a:normAutofit/>
          </a:bodyPr>
          <a:lstStyle>
            <a:lvl1pPr>
              <a:defRPr sz="18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4650" y="1430867"/>
            <a:ext cx="3471863" cy="70442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3202" y="2971799"/>
            <a:ext cx="2211705" cy="5503335"/>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12000013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0"/>
            <a:ext cx="2211705" cy="2311400"/>
          </a:xfrm>
        </p:spPr>
        <p:txBody>
          <a:bodyPr anchor="b">
            <a:normAutofit/>
          </a:bodyPr>
          <a:lstStyle>
            <a:lvl1pPr>
              <a:defRPr sz="18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914650" y="1430867"/>
            <a:ext cx="3471863" cy="70442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smtClean="0"/>
              <a:t>図を追加</a:t>
            </a:r>
            <a:endParaRPr lang="en-US" dirty="0"/>
          </a:p>
        </p:txBody>
      </p:sp>
      <p:sp>
        <p:nvSpPr>
          <p:cNvPr id="4" name="Text Placeholder 3"/>
          <p:cNvSpPr>
            <a:spLocks noGrp="1"/>
          </p:cNvSpPr>
          <p:nvPr>
            <p:ph type="body" sz="half" idx="2"/>
          </p:nvPr>
        </p:nvSpPr>
        <p:spPr>
          <a:xfrm>
            <a:off x="473202" y="2971800"/>
            <a:ext cx="2211705" cy="5503333"/>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9E0414D-A1EA-4382-8752-BC63EF6170C0}" type="datetimeFigureOut">
              <a:rPr kumimoji="1" lang="ja-JP" altLang="en-US" smtClean="0"/>
              <a:t>2023/3/31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39904939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5384" y="528320"/>
            <a:ext cx="5915025" cy="191470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5384" y="2641601"/>
            <a:ext cx="5915025" cy="628526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19">
                <a:solidFill>
                  <a:schemeClr val="tx1">
                    <a:lumMod val="65000"/>
                    <a:lumOff val="35000"/>
                  </a:schemeClr>
                </a:solidFill>
              </a:defRPr>
            </a:lvl1pPr>
          </a:lstStyle>
          <a:p>
            <a:fld id="{09E0414D-A1EA-4382-8752-BC63EF6170C0}" type="datetimeFigureOut">
              <a:rPr kumimoji="1" lang="ja-JP" altLang="en-US" smtClean="0"/>
              <a:t>2023/3/31</a:t>
            </a:fld>
            <a:endParaRPr kumimoji="1" lang="ja-JP" altLang="en-US"/>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19">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4847359" y="9181395"/>
            <a:ext cx="1543050" cy="527403"/>
          </a:xfrm>
          <a:prstGeom prst="rect">
            <a:avLst/>
          </a:prstGeom>
        </p:spPr>
        <p:txBody>
          <a:bodyPr vert="horz" lIns="91440" tIns="45720" rIns="91440" bIns="45720" rtlCol="0" anchor="ctr"/>
          <a:lstStyle>
            <a:lvl1pPr algn="r">
              <a:defRPr sz="619">
                <a:solidFill>
                  <a:schemeClr val="tx1">
                    <a:tint val="75000"/>
                  </a:schemeClr>
                </a:solidFill>
              </a:defRPr>
            </a:lvl1pPr>
          </a:lstStyle>
          <a:p>
            <a:fld id="{FD18BBAD-1CA9-43F3-9368-7EBA5E06C62F}" type="slidenum">
              <a:rPr kumimoji="1" lang="ja-JP" altLang="en-US" smtClean="0"/>
              <a:t>‹#›</a:t>
            </a:fld>
            <a:endParaRPr kumimoji="1" lang="ja-JP" altLang="en-US"/>
          </a:p>
        </p:txBody>
      </p:sp>
    </p:spTree>
    <p:extLst>
      <p:ext uri="{BB962C8B-B14F-4D97-AF65-F5344CB8AC3E}">
        <p14:creationId xmlns:p14="http://schemas.microsoft.com/office/powerpoint/2010/main" val="3086183160"/>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iming>
    <p:tnLst>
      <p:par>
        <p:cTn id="1" dur="indefinite" restart="never" nodeType="tmRoot"/>
      </p:par>
    </p:tnLst>
  </p:timing>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Wingdings 2" pitchFamily="18" charset="2"/>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Wingdings 2" pitchFamily="18" charset="2"/>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Wingdings 2" pitchFamily="18" charset="2"/>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5pPr>
      <a:lvl6pPr marL="141446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6pPr>
      <a:lvl7pPr marL="167163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7pPr>
      <a:lvl8pPr marL="192881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8pPr>
      <a:lvl9pPr marL="218598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9pPr>
    </p:bodyStyle>
    <p:otherStyle>
      <a:defPPr>
        <a:defRPr lang="en-US"/>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直線コネクタ 42"/>
          <p:cNvCxnSpPr/>
          <p:nvPr/>
        </p:nvCxnSpPr>
        <p:spPr>
          <a:xfrm>
            <a:off x="5830496" y="7293221"/>
            <a:ext cx="898677" cy="0"/>
          </a:xfrm>
          <a:prstGeom prst="line">
            <a:avLst/>
          </a:prstGeom>
          <a:ln w="82550">
            <a:solidFill>
              <a:srgbClr val="FF6699">
                <a:alpha val="70000"/>
              </a:srgbClr>
            </a:solidFill>
          </a:ln>
        </p:spPr>
        <p:style>
          <a:lnRef idx="1">
            <a:schemeClr val="accent1"/>
          </a:lnRef>
          <a:fillRef idx="0">
            <a:schemeClr val="accent1"/>
          </a:fillRef>
          <a:effectRef idx="0">
            <a:schemeClr val="accent1"/>
          </a:effectRef>
          <a:fontRef idx="minor">
            <a:schemeClr val="tx1"/>
          </a:fontRef>
        </p:style>
      </p:cxnSp>
      <p:pic>
        <p:nvPicPr>
          <p:cNvPr id="197" name="図 196"/>
          <p:cNvPicPr>
            <a:picLocks noChangeAspect="1"/>
          </p:cNvPicPr>
          <p:nvPr/>
        </p:nvPicPr>
        <p:blipFill>
          <a:blip r:embed="rId2"/>
          <a:stretch>
            <a:fillRect/>
          </a:stretch>
        </p:blipFill>
        <p:spPr>
          <a:xfrm>
            <a:off x="3571242" y="1009378"/>
            <a:ext cx="3071911" cy="2899778"/>
          </a:xfrm>
          <a:prstGeom prst="rect">
            <a:avLst/>
          </a:prstGeom>
        </p:spPr>
      </p:pic>
      <p:sp>
        <p:nvSpPr>
          <p:cNvPr id="193" name="正方形/長方形 192"/>
          <p:cNvSpPr/>
          <p:nvPr/>
        </p:nvSpPr>
        <p:spPr>
          <a:xfrm>
            <a:off x="-99002" y="4979994"/>
            <a:ext cx="1224885" cy="523220"/>
          </a:xfrm>
          <a:prstGeom prst="rect">
            <a:avLst/>
          </a:prstGeom>
        </p:spPr>
        <p:txBody>
          <a:bodyPr wrap="square">
            <a:spAutoFit/>
          </a:bodyPr>
          <a:lstStyle/>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補助</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対象</a:t>
            </a:r>
            <a:r>
              <a:rPr lang="ja-JP" altLang="en-US" sz="1400" b="1" dirty="0">
                <a:solidFill>
                  <a:schemeClr val="bg1"/>
                </a:solidFill>
                <a:latin typeface="HGｺﾞｼｯｸM" panose="020B0609000000000000" pitchFamily="49" charset="-128"/>
                <a:ea typeface="HGｺﾞｼｯｸM" panose="020B0609000000000000" pitchFamily="49" charset="-128"/>
              </a:rPr>
              <a:t>者</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p:txBody>
      </p:sp>
      <p:sp>
        <p:nvSpPr>
          <p:cNvPr id="194" name="円/楕円 193"/>
          <p:cNvSpPr/>
          <p:nvPr/>
        </p:nvSpPr>
        <p:spPr>
          <a:xfrm>
            <a:off x="199157" y="4293312"/>
            <a:ext cx="631365" cy="631365"/>
          </a:xfrm>
          <a:prstGeom prst="ellips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2" name="正方形/長方形 71"/>
          <p:cNvSpPr/>
          <p:nvPr/>
        </p:nvSpPr>
        <p:spPr>
          <a:xfrm>
            <a:off x="268595" y="781766"/>
            <a:ext cx="6208261" cy="646331"/>
          </a:xfrm>
          <a:prstGeom prst="rect">
            <a:avLst/>
          </a:prstGeom>
        </p:spPr>
        <p:txBody>
          <a:bodyPr wrap="square">
            <a:spAutoFit/>
          </a:bodyPr>
          <a:lstStyle/>
          <a:p>
            <a:pPr algn="ctr"/>
            <a:r>
              <a:rPr lang="ja-JP" altLang="en-US" sz="3600" b="1" dirty="0" smtClean="0">
                <a:solidFill>
                  <a:srgbClr val="FF6699"/>
                </a:solidFill>
                <a:latin typeface="HGｺﾞｼｯｸM" panose="020B0609000000000000" pitchFamily="49" charset="-128"/>
                <a:ea typeface="HGｺﾞｼｯｸM" panose="020B0609000000000000" pitchFamily="49" charset="-128"/>
                <a:cs typeface="Arial Unicode MS" panose="020B0604020202020204" pitchFamily="50" charset="-128"/>
              </a:rPr>
              <a:t>丸森町</a:t>
            </a:r>
            <a:r>
              <a:rPr lang="ja-JP" altLang="en-US" sz="3600" b="1" dirty="0" smtClean="0">
                <a:latin typeface="HGｺﾞｼｯｸM" panose="020B0609000000000000" pitchFamily="49" charset="-128"/>
                <a:ea typeface="HGｺﾞｼｯｸM" panose="020B0609000000000000" pitchFamily="49" charset="-128"/>
                <a:cs typeface="Arial Unicode MS" panose="020B0604020202020204" pitchFamily="50" charset="-128"/>
              </a:rPr>
              <a:t>起業チャレンジ補助金</a:t>
            </a:r>
            <a:endParaRPr lang="en-US" altLang="ja-JP" sz="3600" b="1" dirty="0" smtClean="0">
              <a:latin typeface="HGｺﾞｼｯｸM" panose="020B0609000000000000" pitchFamily="49" charset="-128"/>
              <a:ea typeface="HGｺﾞｼｯｸM" panose="020B0609000000000000" pitchFamily="49" charset="-128"/>
              <a:cs typeface="Arial Unicode MS" panose="020B0604020202020204" pitchFamily="50" charset="-128"/>
            </a:endParaRPr>
          </a:p>
        </p:txBody>
      </p:sp>
      <p:sp>
        <p:nvSpPr>
          <p:cNvPr id="73" name="正方形/長方形 72"/>
          <p:cNvSpPr/>
          <p:nvPr/>
        </p:nvSpPr>
        <p:spPr>
          <a:xfrm>
            <a:off x="131835" y="1876846"/>
            <a:ext cx="3847644" cy="1077218"/>
          </a:xfrm>
          <a:prstGeom prst="rect">
            <a:avLst/>
          </a:prstGeom>
        </p:spPr>
        <p:txBody>
          <a:bodyPr wrap="square">
            <a:spAutoFit/>
          </a:bodyPr>
          <a:lstStyle/>
          <a:p>
            <a:r>
              <a:rPr lang="ja-JP" altLang="en-US" sz="1600" b="1" dirty="0" smtClean="0">
                <a:latin typeface="HGｺﾞｼｯｸM" panose="020B0609000000000000" pitchFamily="49" charset="-128"/>
                <a:ea typeface="HGｺﾞｼｯｸM" panose="020B0609000000000000" pitchFamily="49" charset="-128"/>
                <a:cs typeface="Arial Unicode MS" panose="020B0604020202020204" pitchFamily="50" charset="-128"/>
              </a:rPr>
              <a:t>　新た</a:t>
            </a:r>
            <a:r>
              <a:rPr lang="ja-JP" altLang="en-US" sz="1600" b="1" dirty="0" smtClean="0">
                <a:latin typeface="HGｺﾞｼｯｸM" panose="020B0609000000000000" pitchFamily="49" charset="-128"/>
                <a:ea typeface="HGｺﾞｼｯｸM" panose="020B0609000000000000" pitchFamily="49" charset="-128"/>
                <a:cs typeface="Arial Unicode MS" panose="020B0604020202020204" pitchFamily="50" charset="-128"/>
              </a:rPr>
              <a:t>な仕事づくりと産業の活性化を図るため、町内で新たに事業を開始する方に対しその起業に要する経費を予算の範囲内で補助します</a:t>
            </a:r>
            <a:r>
              <a:rPr lang="ja-JP" altLang="en-US"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cs typeface="Arial Unicode MS" panose="020B0604020202020204" pitchFamily="50" charset="-128"/>
              </a:rPr>
              <a:t>。</a:t>
            </a:r>
            <a:endParaRPr lang="en-US" altLang="ja-JP"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cs typeface="Arial Unicode MS" panose="020B0604020202020204" pitchFamily="50" charset="-128"/>
            </a:endParaRPr>
          </a:p>
        </p:txBody>
      </p:sp>
      <p:grpSp>
        <p:nvGrpSpPr>
          <p:cNvPr id="38" name="グループ化 37"/>
          <p:cNvGrpSpPr/>
          <p:nvPr/>
        </p:nvGrpSpPr>
        <p:grpSpPr>
          <a:xfrm>
            <a:off x="1340887" y="317918"/>
            <a:ext cx="4063676" cy="430548"/>
            <a:chOff x="1445661" y="232197"/>
            <a:chExt cx="4063676" cy="430548"/>
          </a:xfrm>
        </p:grpSpPr>
        <p:sp>
          <p:nvSpPr>
            <p:cNvPr id="74" name="正方形/長方形 73"/>
            <p:cNvSpPr/>
            <p:nvPr/>
          </p:nvSpPr>
          <p:spPr>
            <a:xfrm>
              <a:off x="1445661" y="232197"/>
              <a:ext cx="4063676" cy="338554"/>
            </a:xfrm>
            <a:prstGeom prst="rect">
              <a:avLst/>
            </a:prstGeom>
          </p:spPr>
          <p:txBody>
            <a:bodyPr wrap="square">
              <a:spAutoFit/>
            </a:bodyPr>
            <a:lstStyle/>
            <a:p>
              <a:pPr algn="ctr"/>
              <a:r>
                <a:rPr lang="ja-JP" altLang="en-US" sz="1600" dirty="0" smtClean="0">
                  <a:latin typeface="HGｺﾞｼｯｸM" panose="020B0609000000000000" pitchFamily="49" charset="-128"/>
                  <a:ea typeface="HGｺﾞｼｯｸM" panose="020B0609000000000000" pitchFamily="49" charset="-128"/>
                  <a:cs typeface="Arial Unicode MS" panose="020B0604020202020204" pitchFamily="50" charset="-128"/>
                </a:rPr>
                <a:t>新たに起業する方を応援</a:t>
              </a:r>
              <a:endParaRPr lang="en-US" altLang="ja-JP" sz="1600" dirty="0" smtClean="0">
                <a:latin typeface="HGｺﾞｼｯｸM" panose="020B0609000000000000" pitchFamily="49" charset="-128"/>
                <a:ea typeface="HGｺﾞｼｯｸM" panose="020B0609000000000000" pitchFamily="49" charset="-128"/>
                <a:cs typeface="Arial Unicode MS" panose="020B0604020202020204" pitchFamily="50" charset="-128"/>
              </a:endParaRPr>
            </a:p>
          </p:txBody>
        </p:sp>
        <p:sp>
          <p:nvSpPr>
            <p:cNvPr id="11" name="正方形/長方形 10"/>
            <p:cNvSpPr/>
            <p:nvPr/>
          </p:nvSpPr>
          <p:spPr>
            <a:xfrm>
              <a:off x="2278200" y="544318"/>
              <a:ext cx="2398597" cy="93576"/>
            </a:xfrm>
            <a:prstGeom prst="rect">
              <a:avLst/>
            </a:prstGeom>
            <a:pattFill prst="wdUpDiag">
              <a:fgClr>
                <a:srgbClr val="FFFF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25" name="直線コネクタ 24"/>
            <p:cNvCxnSpPr/>
            <p:nvPr/>
          </p:nvCxnSpPr>
          <p:spPr>
            <a:xfrm>
              <a:off x="1971675" y="367470"/>
              <a:ext cx="257175" cy="295275"/>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H="1">
              <a:off x="4726147" y="367470"/>
              <a:ext cx="257175" cy="295275"/>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54" name="正方形/長方形 153"/>
          <p:cNvSpPr/>
          <p:nvPr/>
        </p:nvSpPr>
        <p:spPr>
          <a:xfrm>
            <a:off x="192906" y="6330223"/>
            <a:ext cx="1862751" cy="307777"/>
          </a:xfrm>
          <a:prstGeom prst="rect">
            <a:avLst/>
          </a:prstGeom>
        </p:spPr>
        <p:txBody>
          <a:bodyPr wrap="square">
            <a:spAutoFit/>
          </a:bodyPr>
          <a:lstStyle/>
          <a:p>
            <a:pPr algn="ctr"/>
            <a:r>
              <a:rPr lang="ja-JP" altLang="en-US" sz="1400" dirty="0" smtClean="0">
                <a:solidFill>
                  <a:srgbClr val="FF6699"/>
                </a:solidFill>
                <a:latin typeface="HGｺﾞｼｯｸM" panose="020B0609000000000000" pitchFamily="49" charset="-128"/>
                <a:ea typeface="HGｺﾞｼｯｸM" panose="020B0609000000000000" pitchFamily="49" charset="-128"/>
              </a:rPr>
              <a:t>●</a:t>
            </a:r>
            <a:r>
              <a:rPr lang="ja-JP" altLang="en-US" sz="1400" dirty="0" smtClean="0">
                <a:latin typeface="HGｺﾞｼｯｸM" panose="020B0609000000000000" pitchFamily="49" charset="-128"/>
                <a:ea typeface="HGｺﾞｼｯｸM" panose="020B0609000000000000" pitchFamily="49" charset="-128"/>
              </a:rPr>
              <a:t>補助</a:t>
            </a:r>
            <a:r>
              <a:rPr lang="ja-JP" altLang="en-US" sz="1400" dirty="0">
                <a:latin typeface="HGｺﾞｼｯｸM" panose="020B0609000000000000" pitchFamily="49" charset="-128"/>
                <a:ea typeface="HGｺﾞｼｯｸM" panose="020B0609000000000000" pitchFamily="49" charset="-128"/>
              </a:rPr>
              <a:t>事業</a:t>
            </a:r>
            <a:r>
              <a:rPr lang="ja-JP" altLang="en-US" sz="1400" dirty="0" smtClean="0">
                <a:latin typeface="HGｺﾞｼｯｸM" panose="020B0609000000000000" pitchFamily="49" charset="-128"/>
                <a:ea typeface="HGｺﾞｼｯｸM" panose="020B0609000000000000" pitchFamily="49" charset="-128"/>
              </a:rPr>
              <a:t>の流れ</a:t>
            </a:r>
            <a:r>
              <a:rPr lang="ja-JP" altLang="en-US" sz="1400" dirty="0" smtClean="0">
                <a:solidFill>
                  <a:srgbClr val="FF6699"/>
                </a:solidFill>
                <a:latin typeface="HGｺﾞｼｯｸM" panose="020B0609000000000000" pitchFamily="49" charset="-128"/>
                <a:ea typeface="HGｺﾞｼｯｸM" panose="020B0609000000000000" pitchFamily="49" charset="-128"/>
              </a:rPr>
              <a:t>●</a:t>
            </a:r>
            <a:endParaRPr lang="en-US" altLang="ja-JP" sz="1400" dirty="0" smtClean="0">
              <a:solidFill>
                <a:srgbClr val="FF6699"/>
              </a:solidFill>
              <a:latin typeface="HGｺﾞｼｯｸM" panose="020B0609000000000000" pitchFamily="49" charset="-128"/>
              <a:ea typeface="HGｺﾞｼｯｸM" panose="020B0609000000000000" pitchFamily="49" charset="-128"/>
            </a:endParaRPr>
          </a:p>
        </p:txBody>
      </p:sp>
      <p:sp>
        <p:nvSpPr>
          <p:cNvPr id="171" name="正方形/長方形 170"/>
          <p:cNvSpPr/>
          <p:nvPr/>
        </p:nvSpPr>
        <p:spPr>
          <a:xfrm>
            <a:off x="915799" y="7988639"/>
            <a:ext cx="5942201" cy="1384995"/>
          </a:xfrm>
          <a:prstGeom prst="rect">
            <a:avLst/>
          </a:prstGeom>
        </p:spPr>
        <p:txBody>
          <a:bodyPr wrap="square">
            <a:spAutoFit/>
          </a:bodyPr>
          <a:lstStyle/>
          <a:p>
            <a:r>
              <a:rPr lang="ja-JP" altLang="en-US" sz="1400" dirty="0" smtClean="0">
                <a:latin typeface="HGｺﾞｼｯｸM" panose="020B0609000000000000" pitchFamily="49" charset="-128"/>
                <a:ea typeface="HGｺﾞｼｯｸM" panose="020B0609000000000000" pitchFamily="49" charset="-128"/>
              </a:rPr>
              <a:t>・丸森町起業チャレンジ補助金交付申請書</a:t>
            </a:r>
            <a:r>
              <a:rPr lang="ja-JP" altLang="en-US" sz="800" dirty="0" smtClean="0">
                <a:latin typeface="HGｺﾞｼｯｸM" panose="020B0609000000000000" pitchFamily="49" charset="-128"/>
                <a:ea typeface="HGｺﾞｼｯｸM" panose="020B0609000000000000" pitchFamily="49" charset="-128"/>
              </a:rPr>
              <a:t>（丸森町ホームページでダウンロードできます。）</a:t>
            </a:r>
            <a:endParaRPr lang="en-US" altLang="ja-JP" sz="900" dirty="0" smtClean="0">
              <a:latin typeface="HGｺﾞｼｯｸM" panose="020B0609000000000000" pitchFamily="49" charset="-128"/>
              <a:ea typeface="HGｺﾞｼｯｸM" panose="020B0609000000000000" pitchFamily="49" charset="-128"/>
            </a:endParaRPr>
          </a:p>
          <a:p>
            <a:r>
              <a:rPr lang="ja-JP" altLang="en-US" sz="1400" dirty="0" smtClean="0">
                <a:latin typeface="HGｺﾞｼｯｸM" panose="020B0609000000000000" pitchFamily="49" charset="-128"/>
                <a:ea typeface="HGｺﾞｼｯｸM" panose="020B0609000000000000" pitchFamily="49" charset="-128"/>
              </a:rPr>
              <a:t>・事業計画書</a:t>
            </a:r>
            <a:endParaRPr lang="en-US" altLang="ja-JP" sz="1400" dirty="0" smtClean="0">
              <a:latin typeface="HGｺﾞｼｯｸM" panose="020B0609000000000000" pitchFamily="49" charset="-128"/>
              <a:ea typeface="HGｺﾞｼｯｸM" panose="020B0609000000000000" pitchFamily="49" charset="-128"/>
            </a:endParaRPr>
          </a:p>
          <a:p>
            <a:r>
              <a:rPr lang="ja-JP" altLang="en-US" sz="1400" dirty="0" smtClean="0">
                <a:latin typeface="HGｺﾞｼｯｸM" panose="020B0609000000000000" pitchFamily="49" charset="-128"/>
                <a:ea typeface="HGｺﾞｼｯｸM" panose="020B0609000000000000" pitchFamily="49" charset="-128"/>
              </a:rPr>
              <a:t>・収支予算書</a:t>
            </a:r>
            <a:endParaRPr lang="en-US" altLang="ja-JP" sz="1400" dirty="0" smtClean="0">
              <a:latin typeface="HGｺﾞｼｯｸM" panose="020B0609000000000000" pitchFamily="49" charset="-128"/>
              <a:ea typeface="HGｺﾞｼｯｸM" panose="020B0609000000000000" pitchFamily="49" charset="-128"/>
            </a:endParaRPr>
          </a:p>
          <a:p>
            <a:r>
              <a:rPr lang="ja-JP" altLang="en-US" sz="1400" dirty="0" smtClean="0">
                <a:latin typeface="HGｺﾞｼｯｸM" panose="020B0609000000000000" pitchFamily="49" charset="-128"/>
                <a:ea typeface="HGｺﾞｼｯｸM" panose="020B0609000000000000" pitchFamily="49" charset="-128"/>
              </a:rPr>
              <a:t>・積算の根拠となる資料または見積書の写し</a:t>
            </a:r>
            <a:endParaRPr lang="en-US" altLang="ja-JP" sz="1400" dirty="0" smtClean="0">
              <a:latin typeface="HGｺﾞｼｯｸM" panose="020B0609000000000000" pitchFamily="49" charset="-128"/>
              <a:ea typeface="HGｺﾞｼｯｸM" panose="020B0609000000000000" pitchFamily="49" charset="-128"/>
            </a:endParaRPr>
          </a:p>
          <a:p>
            <a:r>
              <a:rPr lang="ja-JP" altLang="en-US" sz="1400" dirty="0" smtClean="0">
                <a:latin typeface="HGｺﾞｼｯｸM" panose="020B0609000000000000" pitchFamily="49" charset="-128"/>
                <a:ea typeface="HGｺﾞｼｯｸM" panose="020B0609000000000000" pitchFamily="49" charset="-128"/>
              </a:rPr>
              <a:t>・</a:t>
            </a:r>
            <a:r>
              <a:rPr lang="ja-JP" altLang="en-US" sz="1400" dirty="0">
                <a:latin typeface="HGｺﾞｼｯｸM" panose="020B0609000000000000" pitchFamily="49" charset="-128"/>
                <a:ea typeface="HGｺﾞｼｯｸM" panose="020B0609000000000000" pitchFamily="49" charset="-128"/>
              </a:rPr>
              <a:t>本人確認</a:t>
            </a:r>
            <a:r>
              <a:rPr lang="ja-JP" altLang="en-US" sz="1400" dirty="0" smtClean="0">
                <a:latin typeface="HGｺﾞｼｯｸM" panose="020B0609000000000000" pitchFamily="49" charset="-128"/>
                <a:ea typeface="HGｺﾞｼｯｸM" panose="020B0609000000000000" pitchFamily="49" charset="-128"/>
              </a:rPr>
              <a:t>書類（運転免許証両面の写し等）</a:t>
            </a:r>
            <a:endParaRPr lang="en-US" altLang="ja-JP" sz="1400" dirty="0" smtClean="0">
              <a:latin typeface="HGｺﾞｼｯｸM" panose="020B0609000000000000" pitchFamily="49" charset="-128"/>
              <a:ea typeface="HGｺﾞｼｯｸM" panose="020B0609000000000000" pitchFamily="49" charset="-128"/>
            </a:endParaRPr>
          </a:p>
          <a:p>
            <a:r>
              <a:rPr lang="ja-JP" altLang="en-US" sz="1400" dirty="0" smtClean="0">
                <a:latin typeface="HGｺﾞｼｯｸM" panose="020B0609000000000000" pitchFamily="49" charset="-128"/>
                <a:ea typeface="HGｺﾞｼｯｸM" panose="020B0609000000000000" pitchFamily="49" charset="-128"/>
              </a:rPr>
              <a:t>・その他町長が必要と認める書類</a:t>
            </a:r>
            <a:endParaRPr lang="en-US" altLang="ja-JP" sz="1400" dirty="0" smtClean="0">
              <a:latin typeface="HGｺﾞｼｯｸM" panose="020B0609000000000000" pitchFamily="49" charset="-128"/>
              <a:ea typeface="HGｺﾞｼｯｸM" panose="020B0609000000000000" pitchFamily="49" charset="-128"/>
            </a:endParaRPr>
          </a:p>
        </p:txBody>
      </p:sp>
      <p:sp>
        <p:nvSpPr>
          <p:cNvPr id="172" name="正方形/長方形 171"/>
          <p:cNvSpPr/>
          <p:nvPr/>
        </p:nvSpPr>
        <p:spPr>
          <a:xfrm>
            <a:off x="2279188" y="9598223"/>
            <a:ext cx="2398274" cy="307777"/>
          </a:xfrm>
          <a:prstGeom prst="rect">
            <a:avLst/>
          </a:prstGeom>
        </p:spPr>
        <p:txBody>
          <a:bodyPr wrap="square">
            <a:spAutoFit/>
          </a:bodyPr>
          <a:lstStyle/>
          <a:p>
            <a:pPr algn="ctr"/>
            <a:r>
              <a:rPr lang="ja-JP" altLang="en-US" sz="1400" dirty="0" smtClean="0">
                <a:latin typeface="HGｺﾞｼｯｸM" panose="020B0609000000000000" pitchFamily="49" charset="-128"/>
                <a:ea typeface="HGｺﾞｼｯｸM" panose="020B0609000000000000" pitchFamily="49" charset="-128"/>
              </a:rPr>
              <a:t>裏面もご覧ください</a:t>
            </a:r>
            <a:endParaRPr lang="en-US" altLang="ja-JP" sz="1400" dirty="0" smtClean="0">
              <a:latin typeface="HGｺﾞｼｯｸM" panose="020B0609000000000000" pitchFamily="49" charset="-128"/>
              <a:ea typeface="HGｺﾞｼｯｸM" panose="020B0609000000000000" pitchFamily="49" charset="-128"/>
            </a:endParaRPr>
          </a:p>
        </p:txBody>
      </p:sp>
      <p:sp>
        <p:nvSpPr>
          <p:cNvPr id="176" name="正方形/長方形 175"/>
          <p:cNvSpPr/>
          <p:nvPr/>
        </p:nvSpPr>
        <p:spPr>
          <a:xfrm>
            <a:off x="101376" y="3453810"/>
            <a:ext cx="814423" cy="523220"/>
          </a:xfrm>
          <a:prstGeom prst="rect">
            <a:avLst/>
          </a:prstGeom>
        </p:spPr>
        <p:txBody>
          <a:bodyPr wrap="square">
            <a:spAutoFit/>
          </a:bodyPr>
          <a:lstStyle/>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対象</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期間</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p:txBody>
      </p:sp>
      <p:sp>
        <p:nvSpPr>
          <p:cNvPr id="180" name="正方形/長方形 179"/>
          <p:cNvSpPr/>
          <p:nvPr/>
        </p:nvSpPr>
        <p:spPr>
          <a:xfrm>
            <a:off x="99588" y="4315097"/>
            <a:ext cx="830502" cy="523220"/>
          </a:xfrm>
          <a:prstGeom prst="rect">
            <a:avLst/>
          </a:prstGeom>
        </p:spPr>
        <p:txBody>
          <a:bodyPr wrap="square">
            <a:spAutoFit/>
          </a:bodyPr>
          <a:lstStyle/>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補助</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対象</a:t>
            </a:r>
            <a:r>
              <a:rPr lang="ja-JP" altLang="en-US" sz="1400" b="1" dirty="0">
                <a:solidFill>
                  <a:schemeClr val="bg1"/>
                </a:solidFill>
                <a:latin typeface="HGｺﾞｼｯｸM" panose="020B0609000000000000" pitchFamily="49" charset="-128"/>
                <a:ea typeface="HGｺﾞｼｯｸM" panose="020B0609000000000000" pitchFamily="49" charset="-128"/>
              </a:rPr>
              <a:t>者</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p:txBody>
      </p:sp>
      <p:grpSp>
        <p:nvGrpSpPr>
          <p:cNvPr id="187" name="グループ化 186"/>
          <p:cNvGrpSpPr/>
          <p:nvPr/>
        </p:nvGrpSpPr>
        <p:grpSpPr>
          <a:xfrm>
            <a:off x="-78091" y="7991491"/>
            <a:ext cx="1173355" cy="631365"/>
            <a:chOff x="20749" y="3328408"/>
            <a:chExt cx="1173355" cy="631365"/>
          </a:xfrm>
        </p:grpSpPr>
        <p:sp>
          <p:nvSpPr>
            <p:cNvPr id="188" name="円/楕円 187"/>
            <p:cNvSpPr/>
            <p:nvPr/>
          </p:nvSpPr>
          <p:spPr>
            <a:xfrm>
              <a:off x="291745" y="3328408"/>
              <a:ext cx="631365" cy="631365"/>
            </a:xfrm>
            <a:prstGeom prst="ellips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9" name="正方形/長方形 188"/>
            <p:cNvSpPr/>
            <p:nvPr/>
          </p:nvSpPr>
          <p:spPr>
            <a:xfrm>
              <a:off x="20749" y="3382195"/>
              <a:ext cx="1173355" cy="523220"/>
            </a:xfrm>
            <a:prstGeom prst="rect">
              <a:avLst/>
            </a:prstGeom>
          </p:spPr>
          <p:txBody>
            <a:bodyPr wrap="square">
              <a:spAutoFit/>
            </a:bodyPr>
            <a:lstStyle/>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申請</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書類</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p:txBody>
        </p:sp>
      </p:grpSp>
      <p:sp>
        <p:nvSpPr>
          <p:cNvPr id="190" name="正方形/長方形 189"/>
          <p:cNvSpPr/>
          <p:nvPr/>
        </p:nvSpPr>
        <p:spPr>
          <a:xfrm>
            <a:off x="831308" y="4313904"/>
            <a:ext cx="5942201" cy="1815882"/>
          </a:xfrm>
          <a:prstGeom prst="rect">
            <a:avLst/>
          </a:prstGeom>
        </p:spPr>
        <p:txBody>
          <a:bodyPr wrap="square">
            <a:spAutoFit/>
          </a:bodyPr>
          <a:lstStyle/>
          <a:p>
            <a:r>
              <a:rPr lang="ja-JP" altLang="en-US" sz="1400" dirty="0" smtClean="0">
                <a:latin typeface="HGｺﾞｼｯｸM" panose="020B0609000000000000" pitchFamily="49" charset="-128"/>
                <a:ea typeface="HGｺﾞｼｯｸM" panose="020B0609000000000000" pitchFamily="49" charset="-128"/>
              </a:rPr>
              <a:t>・町内</a:t>
            </a:r>
            <a:r>
              <a:rPr lang="ja-JP" altLang="en-US" sz="1400" dirty="0">
                <a:latin typeface="HGｺﾞｼｯｸM" panose="020B0609000000000000" pitchFamily="49" charset="-128"/>
                <a:ea typeface="HGｺﾞｼｯｸM" panose="020B0609000000000000" pitchFamily="49" charset="-128"/>
              </a:rPr>
              <a:t>に住所を有する者または申請年度内に町内に住所を異動する</a:t>
            </a:r>
            <a:r>
              <a:rPr lang="ja-JP" altLang="en-US" sz="1400" dirty="0" smtClean="0">
                <a:latin typeface="HGｺﾞｼｯｸM" panose="020B0609000000000000" pitchFamily="49" charset="-128"/>
                <a:ea typeface="HGｺﾞｼｯｸM" panose="020B0609000000000000" pitchFamily="49" charset="-128"/>
              </a:rPr>
              <a:t>者</a:t>
            </a:r>
            <a:endParaRPr lang="en-US" altLang="ja-JP" sz="1400" dirty="0" smtClean="0">
              <a:latin typeface="HGｺﾞｼｯｸM" panose="020B0609000000000000" pitchFamily="49" charset="-128"/>
              <a:ea typeface="HGｺﾞｼｯｸM" panose="020B0609000000000000" pitchFamily="49" charset="-128"/>
            </a:endParaRPr>
          </a:p>
          <a:p>
            <a:r>
              <a:rPr lang="ja-JP" altLang="en-US" sz="1400" dirty="0" smtClean="0">
                <a:latin typeface="HGｺﾞｼｯｸM" panose="020B0609000000000000" pitchFamily="49" charset="-128"/>
                <a:ea typeface="HGｺﾞｼｯｸM" panose="020B0609000000000000" pitchFamily="49" charset="-128"/>
              </a:rPr>
              <a:t>・町</a:t>
            </a:r>
            <a:r>
              <a:rPr lang="ja-JP" altLang="en-US" sz="1400" dirty="0">
                <a:latin typeface="HGｺﾞｼｯｸM" panose="020B0609000000000000" pitchFamily="49" charset="-128"/>
                <a:ea typeface="HGｺﾞｼｯｸM" panose="020B0609000000000000" pitchFamily="49" charset="-128"/>
              </a:rPr>
              <a:t>主催のビジネススクールを受講した者</a:t>
            </a:r>
          </a:p>
          <a:p>
            <a:r>
              <a:rPr lang="ja-JP" altLang="en-US" sz="1400" dirty="0" smtClean="0">
                <a:latin typeface="HGｺﾞｼｯｸM" panose="020B0609000000000000" pitchFamily="49" charset="-128"/>
                <a:ea typeface="HGｺﾞｼｯｸM" panose="020B0609000000000000" pitchFamily="49" charset="-128"/>
              </a:rPr>
              <a:t>・</a:t>
            </a:r>
            <a:r>
              <a:rPr lang="ja-JP" altLang="en-US" sz="1400" dirty="0">
                <a:latin typeface="HGｺﾞｼｯｸM" panose="020B0609000000000000" pitchFamily="49" charset="-128"/>
                <a:ea typeface="HGｺﾞｼｯｸM" panose="020B0609000000000000" pitchFamily="49" charset="-128"/>
              </a:rPr>
              <a:t>町税等の滞納がない者</a:t>
            </a:r>
          </a:p>
          <a:p>
            <a:r>
              <a:rPr lang="ja-JP" altLang="en-US" sz="1400" dirty="0" smtClean="0">
                <a:latin typeface="HGｺﾞｼｯｸM" panose="020B0609000000000000" pitchFamily="49" charset="-128"/>
                <a:ea typeface="HGｺﾞｼｯｸM" panose="020B0609000000000000" pitchFamily="49" charset="-128"/>
              </a:rPr>
              <a:t>・</a:t>
            </a:r>
            <a:r>
              <a:rPr lang="ja-JP" altLang="en-US" sz="1400" dirty="0">
                <a:latin typeface="HGｺﾞｼｯｸM" panose="020B0609000000000000" pitchFamily="49" charset="-128"/>
                <a:ea typeface="HGｺﾞｼｯｸM" panose="020B0609000000000000" pitchFamily="49" charset="-128"/>
              </a:rPr>
              <a:t>丸森町地域おこし協力隊活動費等補助金交付要綱による補助金の</a:t>
            </a:r>
            <a:r>
              <a:rPr lang="ja-JP" altLang="en-US" sz="1400" dirty="0" smtClean="0">
                <a:latin typeface="HGｺﾞｼｯｸM" panose="020B0609000000000000" pitchFamily="49" charset="-128"/>
                <a:ea typeface="HGｺﾞｼｯｸM" panose="020B0609000000000000" pitchFamily="49" charset="-128"/>
              </a:rPr>
              <a:t>交付</a:t>
            </a:r>
            <a:endParaRPr lang="en-US" altLang="ja-JP" sz="1400" dirty="0" smtClean="0">
              <a:latin typeface="HGｺﾞｼｯｸM" panose="020B0609000000000000" pitchFamily="49" charset="-128"/>
              <a:ea typeface="HGｺﾞｼｯｸM" panose="020B0609000000000000" pitchFamily="49" charset="-128"/>
            </a:endParaRPr>
          </a:p>
          <a:p>
            <a:r>
              <a:rPr lang="ja-JP" altLang="en-US" sz="1400" dirty="0">
                <a:latin typeface="HGｺﾞｼｯｸM" panose="020B0609000000000000" pitchFamily="49" charset="-128"/>
                <a:ea typeface="HGｺﾞｼｯｸM" panose="020B0609000000000000" pitchFamily="49" charset="-128"/>
              </a:rPr>
              <a:t>　</a:t>
            </a:r>
            <a:r>
              <a:rPr lang="ja-JP" altLang="en-US" sz="1400" dirty="0" smtClean="0">
                <a:latin typeface="HGｺﾞｼｯｸM" panose="020B0609000000000000" pitchFamily="49" charset="-128"/>
                <a:ea typeface="HGｺﾞｼｯｸM" panose="020B0609000000000000" pitchFamily="49" charset="-128"/>
              </a:rPr>
              <a:t>対象者</a:t>
            </a:r>
            <a:r>
              <a:rPr lang="ja-JP" altLang="en-US" sz="1400" dirty="0">
                <a:latin typeface="HGｺﾞｼｯｸM" panose="020B0609000000000000" pitchFamily="49" charset="-128"/>
                <a:ea typeface="HGｺﾞｼｯｸM" panose="020B0609000000000000" pitchFamily="49" charset="-128"/>
              </a:rPr>
              <a:t>でない者</a:t>
            </a:r>
          </a:p>
          <a:p>
            <a:r>
              <a:rPr lang="ja-JP" altLang="en-US" sz="1400" dirty="0" smtClean="0">
                <a:latin typeface="HGｺﾞｼｯｸM" panose="020B0609000000000000" pitchFamily="49" charset="-128"/>
                <a:ea typeface="HGｺﾞｼｯｸM" panose="020B0609000000000000" pitchFamily="49" charset="-128"/>
              </a:rPr>
              <a:t>・</a:t>
            </a:r>
            <a:r>
              <a:rPr lang="ja-JP" altLang="en-US" sz="1400" dirty="0">
                <a:latin typeface="HGｺﾞｼｯｸM" panose="020B0609000000000000" pitchFamily="49" charset="-128"/>
                <a:ea typeface="HGｺﾞｼｯｸM" panose="020B0609000000000000" pitchFamily="49" charset="-128"/>
              </a:rPr>
              <a:t>許認可等を必要とする業種は、既に当該許認可等を</a:t>
            </a:r>
            <a:r>
              <a:rPr lang="ja-JP" altLang="en-US" sz="1400" dirty="0" smtClean="0">
                <a:latin typeface="HGｺﾞｼｯｸM" panose="020B0609000000000000" pitchFamily="49" charset="-128"/>
                <a:ea typeface="HGｺﾞｼｯｸM" panose="020B0609000000000000" pitchFamily="49" charset="-128"/>
              </a:rPr>
              <a:t>受けていること。</a:t>
            </a:r>
            <a:endParaRPr lang="en-US" altLang="ja-JP" sz="1400" dirty="0" smtClean="0">
              <a:latin typeface="HGｺﾞｼｯｸM" panose="020B0609000000000000" pitchFamily="49" charset="-128"/>
              <a:ea typeface="HGｺﾞｼｯｸM" panose="020B0609000000000000" pitchFamily="49" charset="-128"/>
            </a:endParaRPr>
          </a:p>
          <a:p>
            <a:r>
              <a:rPr lang="ja-JP" altLang="en-US" sz="1400" dirty="0" smtClean="0">
                <a:latin typeface="HGｺﾞｼｯｸM" panose="020B0609000000000000" pitchFamily="49" charset="-128"/>
                <a:ea typeface="HGｺﾞｼｯｸM" panose="020B0609000000000000" pitchFamily="49" charset="-128"/>
              </a:rPr>
              <a:t>　または</a:t>
            </a:r>
            <a:r>
              <a:rPr lang="ja-JP" altLang="en-US" sz="1400" dirty="0">
                <a:latin typeface="HGｺﾞｼｯｸM" panose="020B0609000000000000" pitchFamily="49" charset="-128"/>
                <a:ea typeface="HGｺﾞｼｯｸM" panose="020B0609000000000000" pitchFamily="49" charset="-128"/>
              </a:rPr>
              <a:t>申請年度から受けようとしている者</a:t>
            </a:r>
          </a:p>
          <a:p>
            <a:r>
              <a:rPr lang="ja-JP" altLang="en-US" sz="1400" dirty="0" smtClean="0">
                <a:latin typeface="HGｺﾞｼｯｸM" panose="020B0609000000000000" pitchFamily="49" charset="-128"/>
                <a:ea typeface="HGｺﾞｼｯｸM" panose="020B0609000000000000" pitchFamily="49" charset="-128"/>
              </a:rPr>
              <a:t>・</a:t>
            </a:r>
            <a:r>
              <a:rPr lang="ja-JP" altLang="en-US" sz="1400" dirty="0">
                <a:latin typeface="HGｺﾞｼｯｸM" panose="020B0609000000000000" pitchFamily="49" charset="-128"/>
                <a:ea typeface="HGｺﾞｼｯｸM" panose="020B0609000000000000" pitchFamily="49" charset="-128"/>
              </a:rPr>
              <a:t>補助金交付を受けてから３年以上町内で事業を継続する意思のある</a:t>
            </a:r>
            <a:r>
              <a:rPr lang="ja-JP" altLang="en-US" sz="1400" dirty="0" smtClean="0">
                <a:latin typeface="HGｺﾞｼｯｸM" panose="020B0609000000000000" pitchFamily="49" charset="-128"/>
                <a:ea typeface="HGｺﾞｼｯｸM" panose="020B0609000000000000" pitchFamily="49" charset="-128"/>
              </a:rPr>
              <a:t>者</a:t>
            </a:r>
            <a:endParaRPr lang="ja-JP" altLang="en-US" sz="1400" dirty="0">
              <a:latin typeface="HGｺﾞｼｯｸM" panose="020B0609000000000000" pitchFamily="49" charset="-128"/>
              <a:ea typeface="HGｺﾞｼｯｸM" panose="020B0609000000000000" pitchFamily="49" charset="-128"/>
            </a:endParaRPr>
          </a:p>
        </p:txBody>
      </p:sp>
      <p:grpSp>
        <p:nvGrpSpPr>
          <p:cNvPr id="169" name="グループ化 168"/>
          <p:cNvGrpSpPr/>
          <p:nvPr/>
        </p:nvGrpSpPr>
        <p:grpSpPr>
          <a:xfrm>
            <a:off x="52591" y="6672436"/>
            <a:ext cx="6720918" cy="1030440"/>
            <a:chOff x="442616" y="5481547"/>
            <a:chExt cx="6720918" cy="1030440"/>
          </a:xfrm>
        </p:grpSpPr>
        <p:sp>
          <p:nvSpPr>
            <p:cNvPr id="44" name="右矢印 154"/>
            <p:cNvSpPr/>
            <p:nvPr/>
          </p:nvSpPr>
          <p:spPr>
            <a:xfrm>
              <a:off x="5141953" y="5481547"/>
              <a:ext cx="1078568" cy="1030438"/>
            </a:xfrm>
            <a:custGeom>
              <a:avLst/>
              <a:gdLst>
                <a:gd name="connsiteX0" fmla="*/ 0 w 1807172"/>
                <a:gd name="connsiteY0" fmla="*/ 500063 h 2000250"/>
                <a:gd name="connsiteX1" fmla="*/ 903586 w 1807172"/>
                <a:gd name="connsiteY1" fmla="*/ 500063 h 2000250"/>
                <a:gd name="connsiteX2" fmla="*/ 903586 w 1807172"/>
                <a:gd name="connsiteY2" fmla="*/ 0 h 2000250"/>
                <a:gd name="connsiteX3" fmla="*/ 1807172 w 1807172"/>
                <a:gd name="connsiteY3" fmla="*/ 1000125 h 2000250"/>
                <a:gd name="connsiteX4" fmla="*/ 903586 w 1807172"/>
                <a:gd name="connsiteY4" fmla="*/ 2000250 h 2000250"/>
                <a:gd name="connsiteX5" fmla="*/ 903586 w 1807172"/>
                <a:gd name="connsiteY5" fmla="*/ 1500188 h 2000250"/>
                <a:gd name="connsiteX6" fmla="*/ 0 w 1807172"/>
                <a:gd name="connsiteY6" fmla="*/ 1500188 h 2000250"/>
                <a:gd name="connsiteX7" fmla="*/ 0 w 1807172"/>
                <a:gd name="connsiteY7" fmla="*/ 500063 h 2000250"/>
                <a:gd name="connsiteX0" fmla="*/ 0 w 1807172"/>
                <a:gd name="connsiteY0" fmla="*/ 252413 h 1752600"/>
                <a:gd name="connsiteX1" fmla="*/ 903586 w 1807172"/>
                <a:gd name="connsiteY1" fmla="*/ 252413 h 1752600"/>
                <a:gd name="connsiteX2" fmla="*/ 903586 w 1807172"/>
                <a:gd name="connsiteY2" fmla="*/ 0 h 1752600"/>
                <a:gd name="connsiteX3" fmla="*/ 1807172 w 1807172"/>
                <a:gd name="connsiteY3" fmla="*/ 752475 h 1752600"/>
                <a:gd name="connsiteX4" fmla="*/ 903586 w 1807172"/>
                <a:gd name="connsiteY4" fmla="*/ 1752600 h 1752600"/>
                <a:gd name="connsiteX5" fmla="*/ 903586 w 1807172"/>
                <a:gd name="connsiteY5" fmla="*/ 1252538 h 1752600"/>
                <a:gd name="connsiteX6" fmla="*/ 0 w 1807172"/>
                <a:gd name="connsiteY6" fmla="*/ 1252538 h 1752600"/>
                <a:gd name="connsiteX7" fmla="*/ 0 w 1807172"/>
                <a:gd name="connsiteY7" fmla="*/ 252413 h 1752600"/>
                <a:gd name="connsiteX0" fmla="*/ 0 w 1807172"/>
                <a:gd name="connsiteY0" fmla="*/ 252413 h 1466850"/>
                <a:gd name="connsiteX1" fmla="*/ 903586 w 1807172"/>
                <a:gd name="connsiteY1" fmla="*/ 252413 h 1466850"/>
                <a:gd name="connsiteX2" fmla="*/ 903586 w 1807172"/>
                <a:gd name="connsiteY2" fmla="*/ 0 h 1466850"/>
                <a:gd name="connsiteX3" fmla="*/ 1807172 w 1807172"/>
                <a:gd name="connsiteY3" fmla="*/ 752475 h 1466850"/>
                <a:gd name="connsiteX4" fmla="*/ 903586 w 1807172"/>
                <a:gd name="connsiteY4" fmla="*/ 1466850 h 1466850"/>
                <a:gd name="connsiteX5" fmla="*/ 903586 w 1807172"/>
                <a:gd name="connsiteY5" fmla="*/ 1252538 h 1466850"/>
                <a:gd name="connsiteX6" fmla="*/ 0 w 1807172"/>
                <a:gd name="connsiteY6" fmla="*/ 1252538 h 1466850"/>
                <a:gd name="connsiteX7" fmla="*/ 0 w 1807172"/>
                <a:gd name="connsiteY7" fmla="*/ 252413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7172" h="1466850">
                  <a:moveTo>
                    <a:pt x="0" y="252413"/>
                  </a:moveTo>
                  <a:lnTo>
                    <a:pt x="903586" y="252413"/>
                  </a:lnTo>
                  <a:lnTo>
                    <a:pt x="903586" y="0"/>
                  </a:lnTo>
                  <a:lnTo>
                    <a:pt x="1807172" y="752475"/>
                  </a:lnTo>
                  <a:lnTo>
                    <a:pt x="903586" y="1466850"/>
                  </a:lnTo>
                  <a:lnTo>
                    <a:pt x="903586" y="1252538"/>
                  </a:lnTo>
                  <a:lnTo>
                    <a:pt x="0" y="1252538"/>
                  </a:lnTo>
                  <a:lnTo>
                    <a:pt x="0" y="252413"/>
                  </a:lnTo>
                  <a:close/>
                </a:path>
              </a:pathLst>
            </a:custGeom>
            <a:solidFill>
              <a:srgbClr val="FFFFFF"/>
            </a:solidFill>
            <a:ln w="19050" cmpd="thickThin">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1" name="正方形/長方形 40"/>
            <p:cNvSpPr/>
            <p:nvPr/>
          </p:nvSpPr>
          <p:spPr>
            <a:xfrm>
              <a:off x="5156947" y="5855876"/>
              <a:ext cx="959224" cy="276999"/>
            </a:xfrm>
            <a:prstGeom prst="rect">
              <a:avLst/>
            </a:prstGeom>
          </p:spPr>
          <p:txBody>
            <a:bodyPr wrap="square">
              <a:spAutoFit/>
            </a:bodyPr>
            <a:lstStyle/>
            <a:p>
              <a:pPr algn="ctr"/>
              <a:r>
                <a:rPr lang="ja-JP" altLang="en-US"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rPr>
                <a:t>実績報告</a:t>
              </a:r>
              <a:endParaRPr lang="ja-JP" altLang="en-US" sz="1200" b="1" dirty="0">
                <a:ln w="3175">
                  <a:noFill/>
                </a:ln>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42" name="正方形/長方形 41"/>
            <p:cNvSpPr/>
            <p:nvPr/>
          </p:nvSpPr>
          <p:spPr>
            <a:xfrm>
              <a:off x="6204310" y="5862497"/>
              <a:ext cx="959224" cy="276999"/>
            </a:xfrm>
            <a:prstGeom prst="rect">
              <a:avLst/>
            </a:prstGeom>
          </p:spPr>
          <p:txBody>
            <a:bodyPr wrap="square">
              <a:spAutoFit/>
            </a:bodyPr>
            <a:lstStyle/>
            <a:p>
              <a:pPr algn="ctr"/>
              <a:r>
                <a:rPr lang="ja-JP" altLang="en-US"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rPr>
                <a:t>補助金交付</a:t>
              </a:r>
              <a:endParaRPr lang="ja-JP" altLang="en-US" sz="1200" b="1" dirty="0">
                <a:ln w="3175">
                  <a:noFill/>
                </a:ln>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39" name="右矢印 154"/>
            <p:cNvSpPr/>
            <p:nvPr/>
          </p:nvSpPr>
          <p:spPr>
            <a:xfrm>
              <a:off x="4185238" y="5481547"/>
              <a:ext cx="1078568" cy="1030438"/>
            </a:xfrm>
            <a:custGeom>
              <a:avLst/>
              <a:gdLst>
                <a:gd name="connsiteX0" fmla="*/ 0 w 1807172"/>
                <a:gd name="connsiteY0" fmla="*/ 500063 h 2000250"/>
                <a:gd name="connsiteX1" fmla="*/ 903586 w 1807172"/>
                <a:gd name="connsiteY1" fmla="*/ 500063 h 2000250"/>
                <a:gd name="connsiteX2" fmla="*/ 903586 w 1807172"/>
                <a:gd name="connsiteY2" fmla="*/ 0 h 2000250"/>
                <a:gd name="connsiteX3" fmla="*/ 1807172 w 1807172"/>
                <a:gd name="connsiteY3" fmla="*/ 1000125 h 2000250"/>
                <a:gd name="connsiteX4" fmla="*/ 903586 w 1807172"/>
                <a:gd name="connsiteY4" fmla="*/ 2000250 h 2000250"/>
                <a:gd name="connsiteX5" fmla="*/ 903586 w 1807172"/>
                <a:gd name="connsiteY5" fmla="*/ 1500188 h 2000250"/>
                <a:gd name="connsiteX6" fmla="*/ 0 w 1807172"/>
                <a:gd name="connsiteY6" fmla="*/ 1500188 h 2000250"/>
                <a:gd name="connsiteX7" fmla="*/ 0 w 1807172"/>
                <a:gd name="connsiteY7" fmla="*/ 500063 h 2000250"/>
                <a:gd name="connsiteX0" fmla="*/ 0 w 1807172"/>
                <a:gd name="connsiteY0" fmla="*/ 252413 h 1752600"/>
                <a:gd name="connsiteX1" fmla="*/ 903586 w 1807172"/>
                <a:gd name="connsiteY1" fmla="*/ 252413 h 1752600"/>
                <a:gd name="connsiteX2" fmla="*/ 903586 w 1807172"/>
                <a:gd name="connsiteY2" fmla="*/ 0 h 1752600"/>
                <a:gd name="connsiteX3" fmla="*/ 1807172 w 1807172"/>
                <a:gd name="connsiteY3" fmla="*/ 752475 h 1752600"/>
                <a:gd name="connsiteX4" fmla="*/ 903586 w 1807172"/>
                <a:gd name="connsiteY4" fmla="*/ 1752600 h 1752600"/>
                <a:gd name="connsiteX5" fmla="*/ 903586 w 1807172"/>
                <a:gd name="connsiteY5" fmla="*/ 1252538 h 1752600"/>
                <a:gd name="connsiteX6" fmla="*/ 0 w 1807172"/>
                <a:gd name="connsiteY6" fmla="*/ 1252538 h 1752600"/>
                <a:gd name="connsiteX7" fmla="*/ 0 w 1807172"/>
                <a:gd name="connsiteY7" fmla="*/ 252413 h 1752600"/>
                <a:gd name="connsiteX0" fmla="*/ 0 w 1807172"/>
                <a:gd name="connsiteY0" fmla="*/ 252413 h 1466850"/>
                <a:gd name="connsiteX1" fmla="*/ 903586 w 1807172"/>
                <a:gd name="connsiteY1" fmla="*/ 252413 h 1466850"/>
                <a:gd name="connsiteX2" fmla="*/ 903586 w 1807172"/>
                <a:gd name="connsiteY2" fmla="*/ 0 h 1466850"/>
                <a:gd name="connsiteX3" fmla="*/ 1807172 w 1807172"/>
                <a:gd name="connsiteY3" fmla="*/ 752475 h 1466850"/>
                <a:gd name="connsiteX4" fmla="*/ 903586 w 1807172"/>
                <a:gd name="connsiteY4" fmla="*/ 1466850 h 1466850"/>
                <a:gd name="connsiteX5" fmla="*/ 903586 w 1807172"/>
                <a:gd name="connsiteY5" fmla="*/ 1252538 h 1466850"/>
                <a:gd name="connsiteX6" fmla="*/ 0 w 1807172"/>
                <a:gd name="connsiteY6" fmla="*/ 1252538 h 1466850"/>
                <a:gd name="connsiteX7" fmla="*/ 0 w 1807172"/>
                <a:gd name="connsiteY7" fmla="*/ 252413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7172" h="1466850">
                  <a:moveTo>
                    <a:pt x="0" y="252413"/>
                  </a:moveTo>
                  <a:lnTo>
                    <a:pt x="903586" y="252413"/>
                  </a:lnTo>
                  <a:lnTo>
                    <a:pt x="903586" y="0"/>
                  </a:lnTo>
                  <a:lnTo>
                    <a:pt x="1807172" y="752475"/>
                  </a:lnTo>
                  <a:lnTo>
                    <a:pt x="903586" y="1466850"/>
                  </a:lnTo>
                  <a:lnTo>
                    <a:pt x="903586" y="1252538"/>
                  </a:lnTo>
                  <a:lnTo>
                    <a:pt x="0" y="1252538"/>
                  </a:lnTo>
                  <a:lnTo>
                    <a:pt x="0" y="252413"/>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0" name="右矢印 154"/>
            <p:cNvSpPr/>
            <p:nvPr/>
          </p:nvSpPr>
          <p:spPr>
            <a:xfrm>
              <a:off x="3281355" y="5481548"/>
              <a:ext cx="1078568" cy="1030438"/>
            </a:xfrm>
            <a:custGeom>
              <a:avLst/>
              <a:gdLst>
                <a:gd name="connsiteX0" fmla="*/ 0 w 1807172"/>
                <a:gd name="connsiteY0" fmla="*/ 500063 h 2000250"/>
                <a:gd name="connsiteX1" fmla="*/ 903586 w 1807172"/>
                <a:gd name="connsiteY1" fmla="*/ 500063 h 2000250"/>
                <a:gd name="connsiteX2" fmla="*/ 903586 w 1807172"/>
                <a:gd name="connsiteY2" fmla="*/ 0 h 2000250"/>
                <a:gd name="connsiteX3" fmla="*/ 1807172 w 1807172"/>
                <a:gd name="connsiteY3" fmla="*/ 1000125 h 2000250"/>
                <a:gd name="connsiteX4" fmla="*/ 903586 w 1807172"/>
                <a:gd name="connsiteY4" fmla="*/ 2000250 h 2000250"/>
                <a:gd name="connsiteX5" fmla="*/ 903586 w 1807172"/>
                <a:gd name="connsiteY5" fmla="*/ 1500188 h 2000250"/>
                <a:gd name="connsiteX6" fmla="*/ 0 w 1807172"/>
                <a:gd name="connsiteY6" fmla="*/ 1500188 h 2000250"/>
                <a:gd name="connsiteX7" fmla="*/ 0 w 1807172"/>
                <a:gd name="connsiteY7" fmla="*/ 500063 h 2000250"/>
                <a:gd name="connsiteX0" fmla="*/ 0 w 1807172"/>
                <a:gd name="connsiteY0" fmla="*/ 252413 h 1752600"/>
                <a:gd name="connsiteX1" fmla="*/ 903586 w 1807172"/>
                <a:gd name="connsiteY1" fmla="*/ 252413 h 1752600"/>
                <a:gd name="connsiteX2" fmla="*/ 903586 w 1807172"/>
                <a:gd name="connsiteY2" fmla="*/ 0 h 1752600"/>
                <a:gd name="connsiteX3" fmla="*/ 1807172 w 1807172"/>
                <a:gd name="connsiteY3" fmla="*/ 752475 h 1752600"/>
                <a:gd name="connsiteX4" fmla="*/ 903586 w 1807172"/>
                <a:gd name="connsiteY4" fmla="*/ 1752600 h 1752600"/>
                <a:gd name="connsiteX5" fmla="*/ 903586 w 1807172"/>
                <a:gd name="connsiteY5" fmla="*/ 1252538 h 1752600"/>
                <a:gd name="connsiteX6" fmla="*/ 0 w 1807172"/>
                <a:gd name="connsiteY6" fmla="*/ 1252538 h 1752600"/>
                <a:gd name="connsiteX7" fmla="*/ 0 w 1807172"/>
                <a:gd name="connsiteY7" fmla="*/ 252413 h 1752600"/>
                <a:gd name="connsiteX0" fmla="*/ 0 w 1807172"/>
                <a:gd name="connsiteY0" fmla="*/ 252413 h 1466850"/>
                <a:gd name="connsiteX1" fmla="*/ 903586 w 1807172"/>
                <a:gd name="connsiteY1" fmla="*/ 252413 h 1466850"/>
                <a:gd name="connsiteX2" fmla="*/ 903586 w 1807172"/>
                <a:gd name="connsiteY2" fmla="*/ 0 h 1466850"/>
                <a:gd name="connsiteX3" fmla="*/ 1807172 w 1807172"/>
                <a:gd name="connsiteY3" fmla="*/ 752475 h 1466850"/>
                <a:gd name="connsiteX4" fmla="*/ 903586 w 1807172"/>
                <a:gd name="connsiteY4" fmla="*/ 1466850 h 1466850"/>
                <a:gd name="connsiteX5" fmla="*/ 903586 w 1807172"/>
                <a:gd name="connsiteY5" fmla="*/ 1252538 h 1466850"/>
                <a:gd name="connsiteX6" fmla="*/ 0 w 1807172"/>
                <a:gd name="connsiteY6" fmla="*/ 1252538 h 1466850"/>
                <a:gd name="connsiteX7" fmla="*/ 0 w 1807172"/>
                <a:gd name="connsiteY7" fmla="*/ 252413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7172" h="1466850">
                  <a:moveTo>
                    <a:pt x="0" y="252413"/>
                  </a:moveTo>
                  <a:lnTo>
                    <a:pt x="903586" y="252413"/>
                  </a:lnTo>
                  <a:lnTo>
                    <a:pt x="903586" y="0"/>
                  </a:lnTo>
                  <a:lnTo>
                    <a:pt x="1807172" y="752475"/>
                  </a:lnTo>
                  <a:lnTo>
                    <a:pt x="903586" y="1466850"/>
                  </a:lnTo>
                  <a:lnTo>
                    <a:pt x="903586" y="1252538"/>
                  </a:lnTo>
                  <a:lnTo>
                    <a:pt x="0" y="1252538"/>
                  </a:lnTo>
                  <a:lnTo>
                    <a:pt x="0" y="252413"/>
                  </a:lnTo>
                  <a:close/>
                </a:path>
              </a:pathLst>
            </a:custGeom>
            <a:solidFill>
              <a:srgbClr val="FFFFFF"/>
            </a:solidFill>
            <a:ln w="19050" cmpd="thickThin">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7" name="右矢印 154"/>
            <p:cNvSpPr/>
            <p:nvPr/>
          </p:nvSpPr>
          <p:spPr>
            <a:xfrm>
              <a:off x="2319221" y="5481547"/>
              <a:ext cx="1078568" cy="1030438"/>
            </a:xfrm>
            <a:custGeom>
              <a:avLst/>
              <a:gdLst>
                <a:gd name="connsiteX0" fmla="*/ 0 w 1807172"/>
                <a:gd name="connsiteY0" fmla="*/ 500063 h 2000250"/>
                <a:gd name="connsiteX1" fmla="*/ 903586 w 1807172"/>
                <a:gd name="connsiteY1" fmla="*/ 500063 h 2000250"/>
                <a:gd name="connsiteX2" fmla="*/ 903586 w 1807172"/>
                <a:gd name="connsiteY2" fmla="*/ 0 h 2000250"/>
                <a:gd name="connsiteX3" fmla="*/ 1807172 w 1807172"/>
                <a:gd name="connsiteY3" fmla="*/ 1000125 h 2000250"/>
                <a:gd name="connsiteX4" fmla="*/ 903586 w 1807172"/>
                <a:gd name="connsiteY4" fmla="*/ 2000250 h 2000250"/>
                <a:gd name="connsiteX5" fmla="*/ 903586 w 1807172"/>
                <a:gd name="connsiteY5" fmla="*/ 1500188 h 2000250"/>
                <a:gd name="connsiteX6" fmla="*/ 0 w 1807172"/>
                <a:gd name="connsiteY6" fmla="*/ 1500188 h 2000250"/>
                <a:gd name="connsiteX7" fmla="*/ 0 w 1807172"/>
                <a:gd name="connsiteY7" fmla="*/ 500063 h 2000250"/>
                <a:gd name="connsiteX0" fmla="*/ 0 w 1807172"/>
                <a:gd name="connsiteY0" fmla="*/ 252413 h 1752600"/>
                <a:gd name="connsiteX1" fmla="*/ 903586 w 1807172"/>
                <a:gd name="connsiteY1" fmla="*/ 252413 h 1752600"/>
                <a:gd name="connsiteX2" fmla="*/ 903586 w 1807172"/>
                <a:gd name="connsiteY2" fmla="*/ 0 h 1752600"/>
                <a:gd name="connsiteX3" fmla="*/ 1807172 w 1807172"/>
                <a:gd name="connsiteY3" fmla="*/ 752475 h 1752600"/>
                <a:gd name="connsiteX4" fmla="*/ 903586 w 1807172"/>
                <a:gd name="connsiteY4" fmla="*/ 1752600 h 1752600"/>
                <a:gd name="connsiteX5" fmla="*/ 903586 w 1807172"/>
                <a:gd name="connsiteY5" fmla="*/ 1252538 h 1752600"/>
                <a:gd name="connsiteX6" fmla="*/ 0 w 1807172"/>
                <a:gd name="connsiteY6" fmla="*/ 1252538 h 1752600"/>
                <a:gd name="connsiteX7" fmla="*/ 0 w 1807172"/>
                <a:gd name="connsiteY7" fmla="*/ 252413 h 1752600"/>
                <a:gd name="connsiteX0" fmla="*/ 0 w 1807172"/>
                <a:gd name="connsiteY0" fmla="*/ 252413 h 1466850"/>
                <a:gd name="connsiteX1" fmla="*/ 903586 w 1807172"/>
                <a:gd name="connsiteY1" fmla="*/ 252413 h 1466850"/>
                <a:gd name="connsiteX2" fmla="*/ 903586 w 1807172"/>
                <a:gd name="connsiteY2" fmla="*/ 0 h 1466850"/>
                <a:gd name="connsiteX3" fmla="*/ 1807172 w 1807172"/>
                <a:gd name="connsiteY3" fmla="*/ 752475 h 1466850"/>
                <a:gd name="connsiteX4" fmla="*/ 903586 w 1807172"/>
                <a:gd name="connsiteY4" fmla="*/ 1466850 h 1466850"/>
                <a:gd name="connsiteX5" fmla="*/ 903586 w 1807172"/>
                <a:gd name="connsiteY5" fmla="*/ 1252538 h 1466850"/>
                <a:gd name="connsiteX6" fmla="*/ 0 w 1807172"/>
                <a:gd name="connsiteY6" fmla="*/ 1252538 h 1466850"/>
                <a:gd name="connsiteX7" fmla="*/ 0 w 1807172"/>
                <a:gd name="connsiteY7" fmla="*/ 252413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7172" h="1466850">
                  <a:moveTo>
                    <a:pt x="0" y="252413"/>
                  </a:moveTo>
                  <a:lnTo>
                    <a:pt x="903586" y="252413"/>
                  </a:lnTo>
                  <a:lnTo>
                    <a:pt x="903586" y="0"/>
                  </a:lnTo>
                  <a:lnTo>
                    <a:pt x="1807172" y="752475"/>
                  </a:lnTo>
                  <a:lnTo>
                    <a:pt x="903586" y="1466850"/>
                  </a:lnTo>
                  <a:lnTo>
                    <a:pt x="903586" y="1252538"/>
                  </a:lnTo>
                  <a:lnTo>
                    <a:pt x="0" y="1252538"/>
                  </a:lnTo>
                  <a:lnTo>
                    <a:pt x="0" y="252413"/>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6" name="右矢印 154"/>
            <p:cNvSpPr/>
            <p:nvPr/>
          </p:nvSpPr>
          <p:spPr>
            <a:xfrm>
              <a:off x="1415338" y="5481548"/>
              <a:ext cx="1078568" cy="1030438"/>
            </a:xfrm>
            <a:custGeom>
              <a:avLst/>
              <a:gdLst>
                <a:gd name="connsiteX0" fmla="*/ 0 w 1807172"/>
                <a:gd name="connsiteY0" fmla="*/ 500063 h 2000250"/>
                <a:gd name="connsiteX1" fmla="*/ 903586 w 1807172"/>
                <a:gd name="connsiteY1" fmla="*/ 500063 h 2000250"/>
                <a:gd name="connsiteX2" fmla="*/ 903586 w 1807172"/>
                <a:gd name="connsiteY2" fmla="*/ 0 h 2000250"/>
                <a:gd name="connsiteX3" fmla="*/ 1807172 w 1807172"/>
                <a:gd name="connsiteY3" fmla="*/ 1000125 h 2000250"/>
                <a:gd name="connsiteX4" fmla="*/ 903586 w 1807172"/>
                <a:gd name="connsiteY4" fmla="*/ 2000250 h 2000250"/>
                <a:gd name="connsiteX5" fmla="*/ 903586 w 1807172"/>
                <a:gd name="connsiteY5" fmla="*/ 1500188 h 2000250"/>
                <a:gd name="connsiteX6" fmla="*/ 0 w 1807172"/>
                <a:gd name="connsiteY6" fmla="*/ 1500188 h 2000250"/>
                <a:gd name="connsiteX7" fmla="*/ 0 w 1807172"/>
                <a:gd name="connsiteY7" fmla="*/ 500063 h 2000250"/>
                <a:gd name="connsiteX0" fmla="*/ 0 w 1807172"/>
                <a:gd name="connsiteY0" fmla="*/ 252413 h 1752600"/>
                <a:gd name="connsiteX1" fmla="*/ 903586 w 1807172"/>
                <a:gd name="connsiteY1" fmla="*/ 252413 h 1752600"/>
                <a:gd name="connsiteX2" fmla="*/ 903586 w 1807172"/>
                <a:gd name="connsiteY2" fmla="*/ 0 h 1752600"/>
                <a:gd name="connsiteX3" fmla="*/ 1807172 w 1807172"/>
                <a:gd name="connsiteY3" fmla="*/ 752475 h 1752600"/>
                <a:gd name="connsiteX4" fmla="*/ 903586 w 1807172"/>
                <a:gd name="connsiteY4" fmla="*/ 1752600 h 1752600"/>
                <a:gd name="connsiteX5" fmla="*/ 903586 w 1807172"/>
                <a:gd name="connsiteY5" fmla="*/ 1252538 h 1752600"/>
                <a:gd name="connsiteX6" fmla="*/ 0 w 1807172"/>
                <a:gd name="connsiteY6" fmla="*/ 1252538 h 1752600"/>
                <a:gd name="connsiteX7" fmla="*/ 0 w 1807172"/>
                <a:gd name="connsiteY7" fmla="*/ 252413 h 1752600"/>
                <a:gd name="connsiteX0" fmla="*/ 0 w 1807172"/>
                <a:gd name="connsiteY0" fmla="*/ 252413 h 1466850"/>
                <a:gd name="connsiteX1" fmla="*/ 903586 w 1807172"/>
                <a:gd name="connsiteY1" fmla="*/ 252413 h 1466850"/>
                <a:gd name="connsiteX2" fmla="*/ 903586 w 1807172"/>
                <a:gd name="connsiteY2" fmla="*/ 0 h 1466850"/>
                <a:gd name="connsiteX3" fmla="*/ 1807172 w 1807172"/>
                <a:gd name="connsiteY3" fmla="*/ 752475 h 1466850"/>
                <a:gd name="connsiteX4" fmla="*/ 903586 w 1807172"/>
                <a:gd name="connsiteY4" fmla="*/ 1466850 h 1466850"/>
                <a:gd name="connsiteX5" fmla="*/ 903586 w 1807172"/>
                <a:gd name="connsiteY5" fmla="*/ 1252538 h 1466850"/>
                <a:gd name="connsiteX6" fmla="*/ 0 w 1807172"/>
                <a:gd name="connsiteY6" fmla="*/ 1252538 h 1466850"/>
                <a:gd name="connsiteX7" fmla="*/ 0 w 1807172"/>
                <a:gd name="connsiteY7" fmla="*/ 252413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7172" h="1466850">
                  <a:moveTo>
                    <a:pt x="0" y="252413"/>
                  </a:moveTo>
                  <a:lnTo>
                    <a:pt x="903586" y="252413"/>
                  </a:lnTo>
                  <a:lnTo>
                    <a:pt x="903586" y="0"/>
                  </a:lnTo>
                  <a:lnTo>
                    <a:pt x="1807172" y="752475"/>
                  </a:lnTo>
                  <a:lnTo>
                    <a:pt x="903586" y="1466850"/>
                  </a:lnTo>
                  <a:lnTo>
                    <a:pt x="903586" y="1252538"/>
                  </a:lnTo>
                  <a:lnTo>
                    <a:pt x="0" y="1252538"/>
                  </a:lnTo>
                  <a:lnTo>
                    <a:pt x="0" y="252413"/>
                  </a:lnTo>
                  <a:close/>
                </a:path>
              </a:pathLst>
            </a:custGeom>
            <a:solidFill>
              <a:srgbClr val="FFFFFF"/>
            </a:solidFill>
            <a:ln w="19050" cmpd="thickThin">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5" name="右矢印 154"/>
            <p:cNvSpPr/>
            <p:nvPr/>
          </p:nvSpPr>
          <p:spPr>
            <a:xfrm>
              <a:off x="506073" y="5481549"/>
              <a:ext cx="1078568" cy="1030438"/>
            </a:xfrm>
            <a:custGeom>
              <a:avLst/>
              <a:gdLst>
                <a:gd name="connsiteX0" fmla="*/ 0 w 1807172"/>
                <a:gd name="connsiteY0" fmla="*/ 500063 h 2000250"/>
                <a:gd name="connsiteX1" fmla="*/ 903586 w 1807172"/>
                <a:gd name="connsiteY1" fmla="*/ 500063 h 2000250"/>
                <a:gd name="connsiteX2" fmla="*/ 903586 w 1807172"/>
                <a:gd name="connsiteY2" fmla="*/ 0 h 2000250"/>
                <a:gd name="connsiteX3" fmla="*/ 1807172 w 1807172"/>
                <a:gd name="connsiteY3" fmla="*/ 1000125 h 2000250"/>
                <a:gd name="connsiteX4" fmla="*/ 903586 w 1807172"/>
                <a:gd name="connsiteY4" fmla="*/ 2000250 h 2000250"/>
                <a:gd name="connsiteX5" fmla="*/ 903586 w 1807172"/>
                <a:gd name="connsiteY5" fmla="*/ 1500188 h 2000250"/>
                <a:gd name="connsiteX6" fmla="*/ 0 w 1807172"/>
                <a:gd name="connsiteY6" fmla="*/ 1500188 h 2000250"/>
                <a:gd name="connsiteX7" fmla="*/ 0 w 1807172"/>
                <a:gd name="connsiteY7" fmla="*/ 500063 h 2000250"/>
                <a:gd name="connsiteX0" fmla="*/ 0 w 1807172"/>
                <a:gd name="connsiteY0" fmla="*/ 252413 h 1752600"/>
                <a:gd name="connsiteX1" fmla="*/ 903586 w 1807172"/>
                <a:gd name="connsiteY1" fmla="*/ 252413 h 1752600"/>
                <a:gd name="connsiteX2" fmla="*/ 903586 w 1807172"/>
                <a:gd name="connsiteY2" fmla="*/ 0 h 1752600"/>
                <a:gd name="connsiteX3" fmla="*/ 1807172 w 1807172"/>
                <a:gd name="connsiteY3" fmla="*/ 752475 h 1752600"/>
                <a:gd name="connsiteX4" fmla="*/ 903586 w 1807172"/>
                <a:gd name="connsiteY4" fmla="*/ 1752600 h 1752600"/>
                <a:gd name="connsiteX5" fmla="*/ 903586 w 1807172"/>
                <a:gd name="connsiteY5" fmla="*/ 1252538 h 1752600"/>
                <a:gd name="connsiteX6" fmla="*/ 0 w 1807172"/>
                <a:gd name="connsiteY6" fmla="*/ 1252538 h 1752600"/>
                <a:gd name="connsiteX7" fmla="*/ 0 w 1807172"/>
                <a:gd name="connsiteY7" fmla="*/ 252413 h 1752600"/>
                <a:gd name="connsiteX0" fmla="*/ 0 w 1807172"/>
                <a:gd name="connsiteY0" fmla="*/ 252413 h 1466850"/>
                <a:gd name="connsiteX1" fmla="*/ 903586 w 1807172"/>
                <a:gd name="connsiteY1" fmla="*/ 252413 h 1466850"/>
                <a:gd name="connsiteX2" fmla="*/ 903586 w 1807172"/>
                <a:gd name="connsiteY2" fmla="*/ 0 h 1466850"/>
                <a:gd name="connsiteX3" fmla="*/ 1807172 w 1807172"/>
                <a:gd name="connsiteY3" fmla="*/ 752475 h 1466850"/>
                <a:gd name="connsiteX4" fmla="*/ 903586 w 1807172"/>
                <a:gd name="connsiteY4" fmla="*/ 1466850 h 1466850"/>
                <a:gd name="connsiteX5" fmla="*/ 903586 w 1807172"/>
                <a:gd name="connsiteY5" fmla="*/ 1252538 h 1466850"/>
                <a:gd name="connsiteX6" fmla="*/ 0 w 1807172"/>
                <a:gd name="connsiteY6" fmla="*/ 1252538 h 1466850"/>
                <a:gd name="connsiteX7" fmla="*/ 0 w 1807172"/>
                <a:gd name="connsiteY7" fmla="*/ 252413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7172" h="1466850">
                  <a:moveTo>
                    <a:pt x="0" y="252413"/>
                  </a:moveTo>
                  <a:lnTo>
                    <a:pt x="903586" y="252413"/>
                  </a:lnTo>
                  <a:lnTo>
                    <a:pt x="903586" y="0"/>
                  </a:lnTo>
                  <a:lnTo>
                    <a:pt x="1807172" y="752475"/>
                  </a:lnTo>
                  <a:lnTo>
                    <a:pt x="903586" y="1466850"/>
                  </a:lnTo>
                  <a:lnTo>
                    <a:pt x="903586" y="1252538"/>
                  </a:lnTo>
                  <a:lnTo>
                    <a:pt x="0" y="1252538"/>
                  </a:lnTo>
                  <a:lnTo>
                    <a:pt x="0" y="252413"/>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9" name="正方形/長方形 158"/>
            <p:cNvSpPr/>
            <p:nvPr/>
          </p:nvSpPr>
          <p:spPr>
            <a:xfrm>
              <a:off x="442616" y="5765935"/>
              <a:ext cx="959224" cy="461665"/>
            </a:xfrm>
            <a:prstGeom prst="rect">
              <a:avLst/>
            </a:prstGeom>
          </p:spPr>
          <p:txBody>
            <a:bodyPr wrap="square">
              <a:spAutoFit/>
            </a:bodyPr>
            <a:lstStyle/>
            <a:p>
              <a:pPr algn="ctr"/>
              <a:r>
                <a:rPr lang="ja-JP" altLang="en-US"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rPr>
                <a:t>起業相談</a:t>
              </a:r>
              <a:endParaRPr lang="en-US" altLang="ja-JP"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endParaRPr>
            </a:p>
            <a:p>
              <a:pPr algn="ctr"/>
              <a:r>
                <a:rPr lang="ja-JP" altLang="en-US"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rPr>
                <a:t>（起業前）</a:t>
              </a:r>
              <a:endParaRPr lang="ja-JP" altLang="en-US" sz="1200" b="1" dirty="0">
                <a:ln w="3175">
                  <a:noFill/>
                </a:ln>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60" name="正方形/長方形 159"/>
            <p:cNvSpPr/>
            <p:nvPr/>
          </p:nvSpPr>
          <p:spPr>
            <a:xfrm>
              <a:off x="2330560" y="5855876"/>
              <a:ext cx="959224" cy="276999"/>
            </a:xfrm>
            <a:prstGeom prst="rect">
              <a:avLst/>
            </a:prstGeom>
          </p:spPr>
          <p:txBody>
            <a:bodyPr wrap="square">
              <a:spAutoFit/>
            </a:bodyPr>
            <a:lstStyle/>
            <a:p>
              <a:pPr algn="ctr"/>
              <a:r>
                <a:rPr lang="ja-JP" altLang="en-US"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rPr>
                <a:t>審査</a:t>
              </a:r>
              <a:endParaRPr lang="ja-JP" altLang="en-US" sz="1200" b="1" dirty="0">
                <a:ln w="3175">
                  <a:noFill/>
                </a:ln>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61" name="正方形/長方形 160"/>
            <p:cNvSpPr/>
            <p:nvPr/>
          </p:nvSpPr>
          <p:spPr>
            <a:xfrm>
              <a:off x="1415338" y="5770165"/>
              <a:ext cx="959224" cy="461665"/>
            </a:xfrm>
            <a:prstGeom prst="rect">
              <a:avLst/>
            </a:prstGeom>
          </p:spPr>
          <p:txBody>
            <a:bodyPr wrap="square">
              <a:spAutoFit/>
            </a:bodyPr>
            <a:lstStyle/>
            <a:p>
              <a:pPr algn="ctr"/>
              <a:r>
                <a:rPr lang="ja-JP" altLang="en-US"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rPr>
                <a:t>補助金</a:t>
              </a:r>
              <a:endParaRPr lang="en-US" altLang="ja-JP"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endParaRPr>
            </a:p>
            <a:p>
              <a:pPr algn="ctr"/>
              <a:r>
                <a:rPr lang="ja-JP" altLang="en-US"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rPr>
                <a:t>申請</a:t>
              </a:r>
              <a:endParaRPr lang="ja-JP" altLang="en-US" sz="1200" b="1" dirty="0">
                <a:ln w="3175">
                  <a:noFill/>
                </a:ln>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64" name="正方形/長方形 163"/>
            <p:cNvSpPr/>
            <p:nvPr/>
          </p:nvSpPr>
          <p:spPr>
            <a:xfrm>
              <a:off x="4260465" y="5855876"/>
              <a:ext cx="959224" cy="276999"/>
            </a:xfrm>
            <a:prstGeom prst="rect">
              <a:avLst/>
            </a:prstGeom>
          </p:spPr>
          <p:txBody>
            <a:bodyPr wrap="square">
              <a:spAutoFit/>
            </a:bodyPr>
            <a:lstStyle/>
            <a:p>
              <a:pPr algn="ctr"/>
              <a:r>
                <a:rPr lang="ja-JP" altLang="en-US"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rPr>
                <a:t>事業実施</a:t>
              </a:r>
              <a:endParaRPr lang="ja-JP" altLang="en-US" sz="1200" b="1" dirty="0">
                <a:ln w="3175">
                  <a:noFill/>
                </a:ln>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62" name="正方形/長方形 161"/>
            <p:cNvSpPr/>
            <p:nvPr/>
          </p:nvSpPr>
          <p:spPr>
            <a:xfrm>
              <a:off x="3278445" y="5851645"/>
              <a:ext cx="959224" cy="276999"/>
            </a:xfrm>
            <a:prstGeom prst="rect">
              <a:avLst/>
            </a:prstGeom>
          </p:spPr>
          <p:txBody>
            <a:bodyPr wrap="square">
              <a:spAutoFit/>
            </a:bodyPr>
            <a:lstStyle/>
            <a:p>
              <a:pPr algn="ctr"/>
              <a:r>
                <a:rPr lang="ja-JP" altLang="en-US" sz="1200" b="1" dirty="0" smtClean="0">
                  <a:ln w="3175">
                    <a:noFill/>
                  </a:ln>
                  <a:solidFill>
                    <a:schemeClr val="tx1">
                      <a:lumMod val="75000"/>
                      <a:lumOff val="25000"/>
                    </a:schemeClr>
                  </a:solidFill>
                  <a:latin typeface="HGｺﾞｼｯｸM" panose="020B0609000000000000" pitchFamily="49" charset="-128"/>
                  <a:ea typeface="HGｺﾞｼｯｸM" panose="020B0609000000000000" pitchFamily="49" charset="-128"/>
                </a:rPr>
                <a:t>交付決定</a:t>
              </a:r>
              <a:endParaRPr lang="ja-JP" altLang="en-US" sz="1200" b="1" dirty="0">
                <a:ln w="3175">
                  <a:noFill/>
                </a:ln>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grpSp>
      <p:sp>
        <p:nvSpPr>
          <p:cNvPr id="87" name="正方形/長方形 86"/>
          <p:cNvSpPr/>
          <p:nvPr/>
        </p:nvSpPr>
        <p:spPr>
          <a:xfrm>
            <a:off x="5044350" y="43440"/>
            <a:ext cx="1813650" cy="215444"/>
          </a:xfrm>
          <a:prstGeom prst="rect">
            <a:avLst/>
          </a:prstGeom>
        </p:spPr>
        <p:txBody>
          <a:bodyPr wrap="square">
            <a:spAutoFit/>
          </a:bodyPr>
          <a:lstStyle/>
          <a:p>
            <a:pPr algn="r"/>
            <a:r>
              <a:rPr lang="ja-JP" altLang="en-US" sz="800" dirty="0" smtClean="0">
                <a:latin typeface="BIZ UDゴシック" panose="020B0400000000000000" pitchFamily="49" charset="-128"/>
                <a:ea typeface="BIZ UDゴシック" panose="020B0400000000000000" pitchFamily="49" charset="-128"/>
              </a:rPr>
              <a:t>令和５年４月発行　商工観光課</a:t>
            </a:r>
            <a:endParaRPr lang="en-US" altLang="ja-JP" sz="800" dirty="0" smtClean="0">
              <a:latin typeface="BIZ UDゴシック" panose="020B0400000000000000" pitchFamily="49" charset="-128"/>
              <a:ea typeface="BIZ UDゴシック" panose="020B0400000000000000" pitchFamily="49" charset="-128"/>
            </a:endParaRPr>
          </a:p>
        </p:txBody>
      </p:sp>
      <p:cxnSp>
        <p:nvCxnSpPr>
          <p:cNvPr id="4" name="直線コネクタ 3"/>
          <p:cNvCxnSpPr/>
          <p:nvPr/>
        </p:nvCxnSpPr>
        <p:spPr>
          <a:xfrm>
            <a:off x="469131" y="3968190"/>
            <a:ext cx="5841540" cy="0"/>
          </a:xfrm>
          <a:prstGeom prst="line">
            <a:avLst/>
          </a:prstGeom>
          <a:ln w="82550">
            <a:solidFill>
              <a:srgbClr val="FFFF00">
                <a:alpha val="70000"/>
              </a:srgbClr>
            </a:solidFill>
          </a:ln>
        </p:spPr>
        <p:style>
          <a:lnRef idx="1">
            <a:schemeClr val="accent1"/>
          </a:lnRef>
          <a:fillRef idx="0">
            <a:schemeClr val="accent1"/>
          </a:fillRef>
          <a:effectRef idx="0">
            <a:schemeClr val="accent1"/>
          </a:effectRef>
          <a:fontRef idx="minor">
            <a:schemeClr val="tx1"/>
          </a:fontRef>
        </p:style>
      </p:cxnSp>
      <p:sp>
        <p:nvSpPr>
          <p:cNvPr id="174" name="正方形/長方形 173"/>
          <p:cNvSpPr/>
          <p:nvPr/>
        </p:nvSpPr>
        <p:spPr>
          <a:xfrm>
            <a:off x="0" y="3580853"/>
            <a:ext cx="6858000" cy="400110"/>
          </a:xfrm>
          <a:prstGeom prst="rect">
            <a:avLst/>
          </a:prstGeom>
        </p:spPr>
        <p:txBody>
          <a:bodyPr wrap="square">
            <a:spAutoFit/>
          </a:bodyPr>
          <a:lstStyle/>
          <a:p>
            <a:pPr algn="ctr"/>
            <a:r>
              <a:rPr lang="ja-JP" altLang="en-US" sz="2000" dirty="0" smtClean="0">
                <a:latin typeface="HGｺﾞｼｯｸM" panose="020B0609000000000000" pitchFamily="49" charset="-128"/>
                <a:ea typeface="HGｺﾞｼｯｸM" panose="020B0609000000000000" pitchFamily="49" charset="-128"/>
              </a:rPr>
              <a:t>補助申請前</a:t>
            </a:r>
            <a:r>
              <a:rPr lang="ja-JP" altLang="en-US" sz="2000" dirty="0" smtClean="0">
                <a:latin typeface="HGｺﾞｼｯｸM" panose="020B0609000000000000" pitchFamily="49" charset="-128"/>
                <a:ea typeface="HGｺﾞｼｯｸM" panose="020B0609000000000000" pitchFamily="49" charset="-128"/>
              </a:rPr>
              <a:t>に</a:t>
            </a:r>
            <a:r>
              <a:rPr lang="ja-JP" altLang="en-US" sz="900" dirty="0" smtClean="0">
                <a:latin typeface="HGｺﾞｼｯｸM" panose="020B0609000000000000" pitchFamily="49" charset="-128"/>
                <a:ea typeface="HGｺﾞｼｯｸM" panose="020B0609000000000000" pitchFamily="49" charset="-128"/>
              </a:rPr>
              <a:t> </a:t>
            </a:r>
            <a:r>
              <a:rPr lang="ja-JP" altLang="en-US" sz="2000" dirty="0" smtClean="0">
                <a:latin typeface="HGｺﾞｼｯｸM" panose="020B0609000000000000" pitchFamily="49" charset="-128"/>
                <a:ea typeface="HGｺﾞｼｯｸM" panose="020B0609000000000000" pitchFamily="49" charset="-128"/>
              </a:rPr>
              <a:t>必ず</a:t>
            </a:r>
            <a:r>
              <a:rPr lang="ja-JP" altLang="en-US" sz="900" dirty="0" smtClean="0">
                <a:latin typeface="HGｺﾞｼｯｸM" panose="020B0609000000000000" pitchFamily="49" charset="-128"/>
                <a:ea typeface="HGｺﾞｼｯｸM" panose="020B0609000000000000" pitchFamily="49" charset="-128"/>
              </a:rPr>
              <a:t> </a:t>
            </a:r>
            <a:r>
              <a:rPr lang="ja-JP" altLang="en-US" sz="2000" dirty="0" smtClean="0">
                <a:latin typeface="HGｺﾞｼｯｸM" panose="020B0609000000000000" pitchFamily="49" charset="-128"/>
                <a:ea typeface="HGｺﾞｼｯｸM" panose="020B0609000000000000" pitchFamily="49" charset="-128"/>
              </a:rPr>
              <a:t>商工観光課へ</a:t>
            </a:r>
            <a:r>
              <a:rPr lang="ja-JP" altLang="en-US" sz="900" dirty="0" smtClean="0">
                <a:latin typeface="HGｺﾞｼｯｸM" panose="020B0609000000000000" pitchFamily="49" charset="-128"/>
                <a:ea typeface="HGｺﾞｼｯｸM" panose="020B0609000000000000" pitchFamily="49" charset="-128"/>
              </a:rPr>
              <a:t> </a:t>
            </a:r>
            <a:r>
              <a:rPr lang="ja-JP" altLang="en-US" sz="2000" dirty="0" smtClean="0">
                <a:latin typeface="HGｺﾞｼｯｸM" panose="020B0609000000000000" pitchFamily="49" charset="-128"/>
                <a:ea typeface="HGｺﾞｼｯｸM" panose="020B0609000000000000" pitchFamily="49" charset="-128"/>
              </a:rPr>
              <a:t>ご相談ください！</a:t>
            </a:r>
            <a:endParaRPr lang="en-US" altLang="ja-JP" sz="2000" dirty="0" smtClean="0">
              <a:latin typeface="HGｺﾞｼｯｸM" panose="020B0609000000000000" pitchFamily="49" charset="-128"/>
              <a:ea typeface="HGｺﾞｼｯｸM" panose="020B0609000000000000" pitchFamily="49" charset="-128"/>
            </a:endParaRPr>
          </a:p>
        </p:txBody>
      </p:sp>
    </p:spTree>
    <p:extLst>
      <p:ext uri="{BB962C8B-B14F-4D97-AF65-F5344CB8AC3E}">
        <p14:creationId xmlns:p14="http://schemas.microsoft.com/office/powerpoint/2010/main" val="2744607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403711" y="8312108"/>
            <a:ext cx="4680091" cy="1323439"/>
          </a:xfrm>
          <a:prstGeom prst="rect">
            <a:avLst/>
          </a:prstGeom>
        </p:spPr>
        <p:txBody>
          <a:bodyPr wrap="square">
            <a:spAutoFit/>
          </a:bodyPr>
          <a:lstStyle/>
          <a:p>
            <a:r>
              <a:rPr lang="ja-JP" altLang="en-US"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丸森町</a:t>
            </a:r>
            <a:r>
              <a:rPr lang="ja-JP" altLang="en-US" sz="1600" dirty="0">
                <a:solidFill>
                  <a:schemeClr val="tx1">
                    <a:lumMod val="75000"/>
                    <a:lumOff val="25000"/>
                  </a:schemeClr>
                </a:solidFill>
                <a:latin typeface="HGｺﾞｼｯｸM" panose="020B0609000000000000" pitchFamily="49" charset="-128"/>
                <a:ea typeface="HGｺﾞｼｯｸM" panose="020B0609000000000000" pitchFamily="49" charset="-128"/>
              </a:rPr>
              <a:t>役場　商工観光課　商工</a:t>
            </a:r>
            <a:r>
              <a:rPr lang="ja-JP" altLang="en-US"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班</a:t>
            </a:r>
            <a:endParaRPr lang="en-US" altLang="ja-JP"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a:p>
            <a:r>
              <a:rPr lang="en-US" altLang="ja-JP"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TEL</a:t>
            </a:r>
            <a:r>
              <a:rPr lang="ja-JP" altLang="en-US"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0224-87-7620</a:t>
            </a:r>
            <a:r>
              <a:rPr lang="ja-JP" altLang="en-US"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（受付時間 平日 </a:t>
            </a:r>
            <a:r>
              <a:rPr lang="en-US" altLang="ja-JP"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8</a:t>
            </a:r>
            <a:r>
              <a:rPr lang="ja-JP" altLang="en-US"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30</a:t>
            </a:r>
            <a:r>
              <a:rPr lang="ja-JP" altLang="en-US"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17</a:t>
            </a:r>
            <a:r>
              <a:rPr lang="ja-JP" altLang="en-US"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15</a:t>
            </a:r>
            <a:r>
              <a:rPr lang="ja-JP" altLang="en-US"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endParaRPr lang="en-US" altLang="ja-JP"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a:p>
            <a:r>
              <a:rPr lang="en-US" altLang="ja-JP"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FAX</a:t>
            </a:r>
            <a:r>
              <a:rPr lang="ja-JP" altLang="en-US"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0224-72-3041</a:t>
            </a:r>
          </a:p>
          <a:p>
            <a:r>
              <a:rPr lang="en-US" altLang="ja-JP"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E-mail</a:t>
            </a:r>
            <a:r>
              <a:rPr lang="ja-JP" altLang="en-US"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shokou@town.marumori.miyagi.jp</a:t>
            </a:r>
            <a:r>
              <a:rPr lang="ja-JP" altLang="en-US"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　</a:t>
            </a:r>
            <a:endParaRPr lang="en-US" altLang="ja-JP"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a:p>
            <a:r>
              <a:rPr lang="ja-JP" altLang="en-US" sz="16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ＨＰ</a:t>
            </a:r>
            <a:r>
              <a:rPr lang="ja-JP" altLang="en-US" sz="1600" dirty="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600" dirty="0">
                <a:solidFill>
                  <a:schemeClr val="tx1">
                    <a:lumMod val="75000"/>
                    <a:lumOff val="25000"/>
                  </a:schemeClr>
                </a:solidFill>
                <a:latin typeface="HGｺﾞｼｯｸM" panose="020B0609000000000000" pitchFamily="49" charset="-128"/>
                <a:ea typeface="HGｺﾞｼｯｸM" panose="020B0609000000000000" pitchFamily="49" charset="-128"/>
              </a:rPr>
              <a:t>http://www.town.marumori.miyagi.jp/</a:t>
            </a:r>
          </a:p>
        </p:txBody>
      </p:sp>
      <p:sp>
        <p:nvSpPr>
          <p:cNvPr id="133" name="正方形/長方形 132"/>
          <p:cNvSpPr/>
          <p:nvPr/>
        </p:nvSpPr>
        <p:spPr>
          <a:xfrm>
            <a:off x="0" y="164638"/>
            <a:ext cx="1862751" cy="307777"/>
          </a:xfrm>
          <a:prstGeom prst="rect">
            <a:avLst/>
          </a:prstGeom>
        </p:spPr>
        <p:txBody>
          <a:bodyPr wrap="square">
            <a:spAutoFit/>
          </a:bodyPr>
          <a:lstStyle/>
          <a:p>
            <a:pPr algn="ctr"/>
            <a:r>
              <a:rPr lang="ja-JP" altLang="en-US" sz="1400" dirty="0" smtClean="0">
                <a:solidFill>
                  <a:srgbClr val="FF6699"/>
                </a:solidFill>
                <a:latin typeface="HGｺﾞｼｯｸM" panose="020B0609000000000000" pitchFamily="49" charset="-128"/>
                <a:ea typeface="HGｺﾞｼｯｸM" panose="020B0609000000000000" pitchFamily="49" charset="-128"/>
              </a:rPr>
              <a:t>●</a:t>
            </a:r>
            <a:r>
              <a:rPr lang="ja-JP" altLang="en-US" sz="1400" dirty="0" smtClean="0">
                <a:latin typeface="HGｺﾞｼｯｸM" panose="020B0609000000000000" pitchFamily="49" charset="-128"/>
                <a:ea typeface="HGｺﾞｼｯｸM" panose="020B0609000000000000" pitchFamily="49" charset="-128"/>
              </a:rPr>
              <a:t>対象経費</a:t>
            </a:r>
            <a:r>
              <a:rPr lang="ja-JP" altLang="en-US" sz="1400" dirty="0" smtClean="0">
                <a:solidFill>
                  <a:srgbClr val="FF6699"/>
                </a:solidFill>
                <a:latin typeface="HGｺﾞｼｯｸM" panose="020B0609000000000000" pitchFamily="49" charset="-128"/>
                <a:ea typeface="HGｺﾞｼｯｸM" panose="020B0609000000000000" pitchFamily="49" charset="-128"/>
              </a:rPr>
              <a:t>●</a:t>
            </a:r>
            <a:endParaRPr lang="en-US" altLang="ja-JP" sz="1400" dirty="0" smtClean="0">
              <a:solidFill>
                <a:srgbClr val="FF6699"/>
              </a:solidFill>
              <a:latin typeface="HGｺﾞｼｯｸM" panose="020B0609000000000000" pitchFamily="49" charset="-128"/>
              <a:ea typeface="HGｺﾞｼｯｸM" panose="020B0609000000000000" pitchFamily="49" charset="-128"/>
            </a:endParaRPr>
          </a:p>
        </p:txBody>
      </p:sp>
      <p:grpSp>
        <p:nvGrpSpPr>
          <p:cNvPr id="207" name="グループ化 206"/>
          <p:cNvGrpSpPr/>
          <p:nvPr/>
        </p:nvGrpSpPr>
        <p:grpSpPr>
          <a:xfrm>
            <a:off x="570184" y="584200"/>
            <a:ext cx="5527130" cy="5029200"/>
            <a:chOff x="264881" y="1079500"/>
            <a:chExt cx="5527130" cy="5029200"/>
          </a:xfrm>
        </p:grpSpPr>
        <p:sp>
          <p:nvSpPr>
            <p:cNvPr id="134" name="正方形/長方形 133"/>
            <p:cNvSpPr/>
            <p:nvPr/>
          </p:nvSpPr>
          <p:spPr>
            <a:xfrm>
              <a:off x="330199" y="1079500"/>
              <a:ext cx="1215209" cy="419100"/>
            </a:xfrm>
            <a:prstGeom prst="rect">
              <a:avLst/>
            </a:prstGeom>
            <a:solidFill>
              <a:srgbClr val="FF6699"/>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1545408" y="1079500"/>
              <a:ext cx="2725780" cy="419100"/>
            </a:xfrm>
            <a:prstGeom prst="rect">
              <a:avLst/>
            </a:prstGeom>
            <a:solidFill>
              <a:srgbClr val="FF6699"/>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正方形/長方形 135"/>
            <p:cNvSpPr/>
            <p:nvPr/>
          </p:nvSpPr>
          <p:spPr>
            <a:xfrm>
              <a:off x="4271190" y="1079500"/>
              <a:ext cx="1507309" cy="419100"/>
            </a:xfrm>
            <a:prstGeom prst="rect">
              <a:avLst/>
            </a:prstGeom>
            <a:solidFill>
              <a:srgbClr val="FF6699"/>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正方形/長方形 136"/>
            <p:cNvSpPr/>
            <p:nvPr/>
          </p:nvSpPr>
          <p:spPr>
            <a:xfrm>
              <a:off x="425994" y="1144003"/>
              <a:ext cx="1023620" cy="307777"/>
            </a:xfrm>
            <a:prstGeom prst="rect">
              <a:avLst/>
            </a:prstGeom>
          </p:spPr>
          <p:txBody>
            <a:bodyPr wrap="square">
              <a:spAutoFit/>
            </a:bodyPr>
            <a:lstStyle/>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経費区分</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p:txBody>
        </p:sp>
        <p:sp>
          <p:nvSpPr>
            <p:cNvPr id="138" name="正方形/長方形 137"/>
            <p:cNvSpPr/>
            <p:nvPr/>
          </p:nvSpPr>
          <p:spPr>
            <a:xfrm>
              <a:off x="1545406" y="1135161"/>
              <a:ext cx="2725782" cy="307777"/>
            </a:xfrm>
            <a:prstGeom prst="rect">
              <a:avLst/>
            </a:prstGeom>
          </p:spPr>
          <p:txBody>
            <a:bodyPr wrap="square">
              <a:spAutoFit/>
            </a:bodyPr>
            <a:lstStyle/>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補助対象経費</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p:txBody>
        </p:sp>
        <p:sp>
          <p:nvSpPr>
            <p:cNvPr id="139" name="正方形/長方形 138"/>
            <p:cNvSpPr/>
            <p:nvPr/>
          </p:nvSpPr>
          <p:spPr>
            <a:xfrm>
              <a:off x="4271188" y="1135161"/>
              <a:ext cx="1507312" cy="307777"/>
            </a:xfrm>
            <a:prstGeom prst="rect">
              <a:avLst/>
            </a:prstGeom>
          </p:spPr>
          <p:txBody>
            <a:bodyPr wrap="square">
              <a:spAutoFit/>
            </a:bodyPr>
            <a:lstStyle/>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補助率等</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p:txBody>
        </p:sp>
        <p:sp>
          <p:nvSpPr>
            <p:cNvPr id="140" name="正方形/長方形 139"/>
            <p:cNvSpPr/>
            <p:nvPr/>
          </p:nvSpPr>
          <p:spPr>
            <a:xfrm>
              <a:off x="330199" y="1498600"/>
              <a:ext cx="1215209"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a:off x="330199" y="1917700"/>
              <a:ext cx="1215209"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正方形/長方形 142"/>
            <p:cNvSpPr/>
            <p:nvPr/>
          </p:nvSpPr>
          <p:spPr>
            <a:xfrm>
              <a:off x="330199" y="1498600"/>
              <a:ext cx="1215209" cy="20955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正方形/長方形 145"/>
            <p:cNvSpPr/>
            <p:nvPr/>
          </p:nvSpPr>
          <p:spPr>
            <a:xfrm>
              <a:off x="330199" y="3594100"/>
              <a:ext cx="1215209"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330199" y="4013200"/>
              <a:ext cx="1215209"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正方形/長方形 147"/>
            <p:cNvSpPr/>
            <p:nvPr/>
          </p:nvSpPr>
          <p:spPr>
            <a:xfrm>
              <a:off x="330199" y="4432300"/>
              <a:ext cx="1215209"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正方形/長方形 148"/>
            <p:cNvSpPr/>
            <p:nvPr/>
          </p:nvSpPr>
          <p:spPr>
            <a:xfrm>
              <a:off x="330199" y="4851400"/>
              <a:ext cx="1215209"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正方形/長方形 149"/>
            <p:cNvSpPr/>
            <p:nvPr/>
          </p:nvSpPr>
          <p:spPr>
            <a:xfrm>
              <a:off x="330199" y="5270500"/>
              <a:ext cx="1215209"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正方形/長方形 150"/>
            <p:cNvSpPr/>
            <p:nvPr/>
          </p:nvSpPr>
          <p:spPr>
            <a:xfrm>
              <a:off x="330199" y="5689600"/>
              <a:ext cx="1215209"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正方形/長方形 151"/>
            <p:cNvSpPr/>
            <p:nvPr/>
          </p:nvSpPr>
          <p:spPr>
            <a:xfrm>
              <a:off x="1545408" y="1498600"/>
              <a:ext cx="2725780"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正方形/長方形 152"/>
            <p:cNvSpPr/>
            <p:nvPr/>
          </p:nvSpPr>
          <p:spPr>
            <a:xfrm>
              <a:off x="1545408" y="1917700"/>
              <a:ext cx="2725780"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1545408" y="2336800"/>
              <a:ext cx="2725780" cy="12573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p:cNvSpPr/>
            <p:nvPr/>
          </p:nvSpPr>
          <p:spPr>
            <a:xfrm>
              <a:off x="1545408" y="3594100"/>
              <a:ext cx="2725780"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正方形/長方形 155"/>
            <p:cNvSpPr/>
            <p:nvPr/>
          </p:nvSpPr>
          <p:spPr>
            <a:xfrm>
              <a:off x="1545408" y="4013200"/>
              <a:ext cx="2725780"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正方形/長方形 156"/>
            <p:cNvSpPr/>
            <p:nvPr/>
          </p:nvSpPr>
          <p:spPr>
            <a:xfrm>
              <a:off x="1545408" y="4432300"/>
              <a:ext cx="2725780"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正方形/長方形 157"/>
            <p:cNvSpPr/>
            <p:nvPr/>
          </p:nvSpPr>
          <p:spPr>
            <a:xfrm>
              <a:off x="1545408" y="4851400"/>
              <a:ext cx="2725780"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a:off x="1545408" y="5270500"/>
              <a:ext cx="2725780"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545408" y="5689600"/>
              <a:ext cx="2725780" cy="419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正方形/長方形 160"/>
            <p:cNvSpPr/>
            <p:nvPr/>
          </p:nvSpPr>
          <p:spPr>
            <a:xfrm>
              <a:off x="4271188" y="1498600"/>
              <a:ext cx="1507311" cy="4610100"/>
            </a:xfrm>
            <a:prstGeom prst="rect">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正方形/長方形 187"/>
            <p:cNvSpPr/>
            <p:nvPr/>
          </p:nvSpPr>
          <p:spPr>
            <a:xfrm>
              <a:off x="264883" y="1563103"/>
              <a:ext cx="1023620"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1</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）旅費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89" name="正方形/長方形 188"/>
            <p:cNvSpPr/>
            <p:nvPr/>
          </p:nvSpPr>
          <p:spPr>
            <a:xfrm>
              <a:off x="1545406" y="1573656"/>
              <a:ext cx="2725782"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商談、研修等参加旅費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0" name="正方形/長方形 189"/>
            <p:cNvSpPr/>
            <p:nvPr/>
          </p:nvSpPr>
          <p:spPr>
            <a:xfrm>
              <a:off x="4284699" y="3024246"/>
              <a:ext cx="1507312" cy="1384995"/>
            </a:xfrm>
            <a:prstGeom prst="rect">
              <a:avLst/>
            </a:prstGeom>
          </p:spPr>
          <p:txBody>
            <a:bodyPr wrap="square">
              <a:spAutoFit/>
            </a:bodyPr>
            <a:lstStyle/>
            <a:p>
              <a:pPr algn="ctr"/>
              <a:r>
                <a:rPr lang="ja-JP" altLang="en-US"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補助対象経費の２分の１以内（千円未満の端数が生じた場合は、これを切り捨てた額）とし、補助上限額は、５０万円とする。</a:t>
              </a:r>
              <a:endParaRPr lang="en-US" altLang="ja-JP" sz="12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1" name="正方形/長方形 190"/>
            <p:cNvSpPr/>
            <p:nvPr/>
          </p:nvSpPr>
          <p:spPr>
            <a:xfrm>
              <a:off x="264883" y="1993991"/>
              <a:ext cx="1023620"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2</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）需用費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2" name="正方形/長方形 191"/>
            <p:cNvSpPr/>
            <p:nvPr/>
          </p:nvSpPr>
          <p:spPr>
            <a:xfrm>
              <a:off x="264882" y="2818983"/>
              <a:ext cx="1023620"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100" dirty="0">
                  <a:solidFill>
                    <a:schemeClr val="tx1">
                      <a:lumMod val="75000"/>
                      <a:lumOff val="25000"/>
                    </a:schemeClr>
                  </a:solidFill>
                  <a:latin typeface="HGｺﾞｼｯｸM" panose="020B0609000000000000" pitchFamily="49" charset="-128"/>
                  <a:ea typeface="HGｺﾞｼｯｸM" panose="020B0609000000000000" pitchFamily="49" charset="-128"/>
                </a:rPr>
                <a:t>3</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）役務費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3" name="正方形/長方形 192"/>
            <p:cNvSpPr/>
            <p:nvPr/>
          </p:nvSpPr>
          <p:spPr>
            <a:xfrm>
              <a:off x="264881" y="3666423"/>
              <a:ext cx="1237337"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100" dirty="0">
                  <a:solidFill>
                    <a:schemeClr val="tx1">
                      <a:lumMod val="75000"/>
                      <a:lumOff val="25000"/>
                    </a:schemeClr>
                  </a:solidFill>
                  <a:latin typeface="HGｺﾞｼｯｸM" panose="020B0609000000000000" pitchFamily="49" charset="-128"/>
                  <a:ea typeface="HGｺﾞｼｯｸM" panose="020B0609000000000000" pitchFamily="49" charset="-128"/>
                </a:rPr>
                <a:t>4</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）委託費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4" name="正方形/長方形 193"/>
            <p:cNvSpPr/>
            <p:nvPr/>
          </p:nvSpPr>
          <p:spPr>
            <a:xfrm>
              <a:off x="264883" y="3999628"/>
              <a:ext cx="1280524" cy="430887"/>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100" dirty="0">
                  <a:solidFill>
                    <a:schemeClr val="tx1">
                      <a:lumMod val="75000"/>
                      <a:lumOff val="25000"/>
                    </a:schemeClr>
                  </a:solidFill>
                  <a:latin typeface="HGｺﾞｼｯｸM" panose="020B0609000000000000" pitchFamily="49" charset="-128"/>
                  <a:ea typeface="HGｺﾞｼｯｸM" panose="020B0609000000000000" pitchFamily="49" charset="-128"/>
                </a:rPr>
                <a:t>5</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）使用料</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a:p>
              <a:r>
                <a:rPr lang="ja-JP" altLang="en-US" sz="1100" dirty="0">
                  <a:solidFill>
                    <a:schemeClr val="tx1">
                      <a:lumMod val="75000"/>
                      <a:lumOff val="25000"/>
                    </a:schemeClr>
                  </a:solidFill>
                  <a:latin typeface="HGｺﾞｼｯｸM" panose="020B0609000000000000" pitchFamily="49" charset="-128"/>
                  <a:ea typeface="HGｺﾞｼｯｸM" panose="020B0609000000000000" pitchFamily="49" charset="-128"/>
                </a:rPr>
                <a:t>　</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　 及び賃借料</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5" name="正方形/長方形 194"/>
            <p:cNvSpPr/>
            <p:nvPr/>
          </p:nvSpPr>
          <p:spPr>
            <a:xfrm>
              <a:off x="264882" y="4521047"/>
              <a:ext cx="1237337"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6</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）原材料費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6" name="正方形/長方形 195"/>
            <p:cNvSpPr/>
            <p:nvPr/>
          </p:nvSpPr>
          <p:spPr>
            <a:xfrm>
              <a:off x="264882" y="4940147"/>
              <a:ext cx="1023620"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100" dirty="0">
                  <a:solidFill>
                    <a:schemeClr val="tx1">
                      <a:lumMod val="75000"/>
                      <a:lumOff val="25000"/>
                    </a:schemeClr>
                  </a:solidFill>
                  <a:latin typeface="HGｺﾞｼｯｸM" panose="020B0609000000000000" pitchFamily="49" charset="-128"/>
                  <a:ea typeface="HGｺﾞｼｯｸM" panose="020B0609000000000000" pitchFamily="49" charset="-128"/>
                </a:rPr>
                <a:t>7</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）負担金</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7" name="正方形/長方形 196"/>
            <p:cNvSpPr/>
            <p:nvPr/>
          </p:nvSpPr>
          <p:spPr>
            <a:xfrm>
              <a:off x="264882" y="5359247"/>
              <a:ext cx="1259469"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100" dirty="0">
                  <a:solidFill>
                    <a:schemeClr val="tx1">
                      <a:lumMod val="75000"/>
                      <a:lumOff val="25000"/>
                    </a:schemeClr>
                  </a:solidFill>
                  <a:latin typeface="HGｺﾞｼｯｸM" panose="020B0609000000000000" pitchFamily="49" charset="-128"/>
                  <a:ea typeface="HGｺﾞｼｯｸM" panose="020B0609000000000000" pitchFamily="49" charset="-128"/>
                </a:rPr>
                <a:t>8</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）備品購入費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8" name="正方形/長方形 197"/>
            <p:cNvSpPr/>
            <p:nvPr/>
          </p:nvSpPr>
          <p:spPr>
            <a:xfrm>
              <a:off x="264882" y="5778347"/>
              <a:ext cx="1023620"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a:t>
              </a:r>
              <a:r>
                <a:rPr lang="en-US" altLang="ja-JP" sz="1100" dirty="0">
                  <a:solidFill>
                    <a:schemeClr val="tx1">
                      <a:lumMod val="75000"/>
                      <a:lumOff val="25000"/>
                    </a:schemeClr>
                  </a:solidFill>
                  <a:latin typeface="HGｺﾞｼｯｸM" panose="020B0609000000000000" pitchFamily="49" charset="-128"/>
                  <a:ea typeface="HGｺﾞｼｯｸM" panose="020B0609000000000000" pitchFamily="49" charset="-128"/>
                </a:rPr>
                <a:t>9</a:t>
              </a:r>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）その他</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199" name="正方形/長方形 198"/>
            <p:cNvSpPr/>
            <p:nvPr/>
          </p:nvSpPr>
          <p:spPr>
            <a:xfrm>
              <a:off x="1545406" y="1914011"/>
              <a:ext cx="2725782" cy="430887"/>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補助事業の実施に要する消耗品費、印刷製本費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200" name="正方形/長方形 199"/>
            <p:cNvSpPr/>
            <p:nvPr/>
          </p:nvSpPr>
          <p:spPr>
            <a:xfrm>
              <a:off x="1545406" y="2528833"/>
              <a:ext cx="2725782" cy="846386"/>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開業、法人設立に伴う司法書士・行政書士等に支払う申請資料作成手数料等</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a:p>
              <a:r>
                <a:rPr lang="ja-JP" altLang="en-US" sz="9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（当該手続きに伴う登録免許税、定款認証料、収入印紙代、印鑑証明等の各種証明類取得費用等を除く。）</a:t>
              </a:r>
              <a:endParaRPr lang="en-US" altLang="ja-JP" sz="9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201" name="正方形/長方形 200"/>
            <p:cNvSpPr/>
            <p:nvPr/>
          </p:nvSpPr>
          <p:spPr>
            <a:xfrm>
              <a:off x="1545406" y="3590411"/>
              <a:ext cx="2725782" cy="430887"/>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コンサル料、デザイン料、ホームページ作成料等</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202" name="正方形/長方形 201"/>
            <p:cNvSpPr/>
            <p:nvPr/>
          </p:nvSpPr>
          <p:spPr>
            <a:xfrm>
              <a:off x="1545406" y="4078888"/>
              <a:ext cx="2725782"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機械・道具等の使用料</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203" name="正方形/長方形 202"/>
            <p:cNvSpPr/>
            <p:nvPr/>
          </p:nvSpPr>
          <p:spPr>
            <a:xfrm>
              <a:off x="1545406" y="4508646"/>
              <a:ext cx="2725782"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試作品等の材料費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204" name="正方形/長方形 203"/>
            <p:cNvSpPr/>
            <p:nvPr/>
          </p:nvSpPr>
          <p:spPr>
            <a:xfrm>
              <a:off x="1545406" y="4927746"/>
              <a:ext cx="2725782"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展示会出展費、商談会・研修会参加費等</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205" name="正方形/長方形 204"/>
            <p:cNvSpPr/>
            <p:nvPr/>
          </p:nvSpPr>
          <p:spPr>
            <a:xfrm>
              <a:off x="1545406" y="5337016"/>
              <a:ext cx="2725782"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起業に必要な機械器具・備品の購入費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sp>
          <p:nvSpPr>
            <p:cNvPr id="206" name="正方形/長方形 205"/>
            <p:cNvSpPr/>
            <p:nvPr/>
          </p:nvSpPr>
          <p:spPr>
            <a:xfrm>
              <a:off x="1545406" y="5755338"/>
              <a:ext cx="2725782" cy="261610"/>
            </a:xfrm>
            <a:prstGeom prst="rect">
              <a:avLst/>
            </a:prstGeom>
          </p:spPr>
          <p:txBody>
            <a:bodyPr wrap="square">
              <a:spAutoFit/>
            </a:bodyPr>
            <a:lstStyle/>
            <a:p>
              <a:r>
                <a:rPr lang="ja-JP" altLang="en-US"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rPr>
                <a:t>町長が必要と認める経費</a:t>
              </a:r>
              <a:endParaRPr lang="en-US" altLang="ja-JP" sz="1100" dirty="0" smtClean="0">
                <a:solidFill>
                  <a:schemeClr val="tx1">
                    <a:lumMod val="75000"/>
                    <a:lumOff val="25000"/>
                  </a:schemeClr>
                </a:solidFill>
                <a:latin typeface="HGｺﾞｼｯｸM" panose="020B0609000000000000" pitchFamily="49" charset="-128"/>
                <a:ea typeface="HGｺﾞｼｯｸM" panose="020B0609000000000000" pitchFamily="49" charset="-128"/>
              </a:endParaRPr>
            </a:p>
          </p:txBody>
        </p:sp>
      </p:grpSp>
      <p:grpSp>
        <p:nvGrpSpPr>
          <p:cNvPr id="208" name="グループ化 207"/>
          <p:cNvGrpSpPr/>
          <p:nvPr/>
        </p:nvGrpSpPr>
        <p:grpSpPr>
          <a:xfrm>
            <a:off x="344697" y="8193956"/>
            <a:ext cx="1173355" cy="631365"/>
            <a:chOff x="20749" y="3328408"/>
            <a:chExt cx="1173355" cy="631365"/>
          </a:xfrm>
        </p:grpSpPr>
        <p:sp>
          <p:nvSpPr>
            <p:cNvPr id="209" name="円/楕円 208"/>
            <p:cNvSpPr/>
            <p:nvPr/>
          </p:nvSpPr>
          <p:spPr>
            <a:xfrm>
              <a:off x="291745" y="3328408"/>
              <a:ext cx="631365" cy="631365"/>
            </a:xfrm>
            <a:prstGeom prst="ellipse">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0" name="正方形/長方形 209"/>
            <p:cNvSpPr/>
            <p:nvPr/>
          </p:nvSpPr>
          <p:spPr>
            <a:xfrm>
              <a:off x="20749" y="3382195"/>
              <a:ext cx="1173355" cy="523220"/>
            </a:xfrm>
            <a:prstGeom prst="rect">
              <a:avLst/>
            </a:prstGeom>
          </p:spPr>
          <p:txBody>
            <a:bodyPr wrap="square">
              <a:spAutoFit/>
            </a:bodyPr>
            <a:lstStyle/>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お問い</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a:p>
              <a:pPr algn="ctr"/>
              <a:r>
                <a:rPr lang="ja-JP" altLang="en-US" sz="1400" b="1" dirty="0" smtClean="0">
                  <a:solidFill>
                    <a:schemeClr val="bg1"/>
                  </a:solidFill>
                  <a:latin typeface="HGｺﾞｼｯｸM" panose="020B0609000000000000" pitchFamily="49" charset="-128"/>
                  <a:ea typeface="HGｺﾞｼｯｸM" panose="020B0609000000000000" pitchFamily="49" charset="-128"/>
                </a:rPr>
                <a:t>合わせ</a:t>
              </a:r>
              <a:endParaRPr lang="en-US" altLang="ja-JP" sz="1400" b="1" dirty="0" smtClean="0">
                <a:solidFill>
                  <a:schemeClr val="bg1"/>
                </a:solidFill>
                <a:latin typeface="HGｺﾞｼｯｸM" panose="020B0609000000000000" pitchFamily="49" charset="-128"/>
                <a:ea typeface="HGｺﾞｼｯｸM" panose="020B0609000000000000" pitchFamily="49" charset="-128"/>
              </a:endParaRPr>
            </a:p>
          </p:txBody>
        </p:sp>
      </p:grpSp>
      <p:pic>
        <p:nvPicPr>
          <p:cNvPr id="211" name="図 210"/>
          <p:cNvPicPr>
            <a:picLocks noChangeAspect="1"/>
          </p:cNvPicPr>
          <p:nvPr/>
        </p:nvPicPr>
        <p:blipFill>
          <a:blip r:embed="rId3"/>
          <a:stretch>
            <a:fillRect/>
          </a:stretch>
        </p:blipFill>
        <p:spPr>
          <a:xfrm>
            <a:off x="1754917" y="5684995"/>
            <a:ext cx="3348252" cy="2543962"/>
          </a:xfrm>
          <a:prstGeom prst="rect">
            <a:avLst/>
          </a:prstGeom>
        </p:spPr>
      </p:pic>
    </p:spTree>
    <p:extLst>
      <p:ext uri="{BB962C8B-B14F-4D97-AF65-F5344CB8AC3E}">
        <p14:creationId xmlns:p14="http://schemas.microsoft.com/office/powerpoint/2010/main" val="2004586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solidFill>
          <a:srgbClr val="FFFF66"/>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7435</TotalTime>
  <Words>363</Words>
  <Application>Microsoft Office PowerPoint</Application>
  <PresentationFormat>A4 210 x 297 mm</PresentationFormat>
  <Paragraphs>70</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Arial Unicode MS</vt:lpstr>
      <vt:lpstr>BIZ UDゴシック</vt:lpstr>
      <vt:lpstr>HGｺﾞｼｯｸM</vt:lpstr>
      <vt:lpstr>ＭＳ Ｐゴシック</vt:lpstr>
      <vt:lpstr>游ゴシック</vt:lpstr>
      <vt:lpstr>Calibri</vt:lpstr>
      <vt:lpstr>Calibri Light</vt:lpstr>
      <vt:lpstr>Wingdings 2</vt:lpstr>
      <vt:lpstr>HDOfficeLightV0</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半澤　太一</dc:creator>
  <cp:lastModifiedBy>大槻　綾花</cp:lastModifiedBy>
  <cp:revision>566</cp:revision>
  <cp:lastPrinted>2023-03-31T05:17:00Z</cp:lastPrinted>
  <dcterms:created xsi:type="dcterms:W3CDTF">2020-04-20T23:32:03Z</dcterms:created>
  <dcterms:modified xsi:type="dcterms:W3CDTF">2023-03-31T05:17:38Z</dcterms:modified>
</cp:coreProperties>
</file>